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69" r:id="rId6"/>
    <p:sldId id="282" r:id="rId7"/>
    <p:sldId id="258" r:id="rId8"/>
    <p:sldId id="259" r:id="rId9"/>
    <p:sldId id="260" r:id="rId10"/>
    <p:sldId id="261" r:id="rId11"/>
    <p:sldId id="262" r:id="rId12"/>
    <p:sldId id="274" r:id="rId13"/>
    <p:sldId id="273" r:id="rId14"/>
    <p:sldId id="283" r:id="rId15"/>
    <p:sldId id="263" r:id="rId16"/>
    <p:sldId id="277" r:id="rId17"/>
    <p:sldId id="276" r:id="rId18"/>
    <p:sldId id="278" r:id="rId19"/>
    <p:sldId id="275" r:id="rId20"/>
    <p:sldId id="268" r:id="rId21"/>
    <p:sldId id="284" r:id="rId22"/>
    <p:sldId id="264" r:id="rId23"/>
    <p:sldId id="279" r:id="rId24"/>
    <p:sldId id="280" r:id="rId25"/>
    <p:sldId id="281" r:id="rId26"/>
    <p:sldId id="265" r:id="rId27"/>
    <p:sldId id="285" r:id="rId28"/>
    <p:sldId id="266" r:id="rId29"/>
    <p:sldId id="267" r:id="rId30"/>
    <p:sldId id="271" r:id="rId31"/>
    <p:sldId id="27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81DAD-F3BE-46A1-96CC-2FCC19B91BA7}" v="194" dt="2024-12-09T11:54:41.2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34" autoAdjust="0"/>
  </p:normalViewPr>
  <p:slideViewPr>
    <p:cSldViewPr snapToGrid="0">
      <p:cViewPr varScale="1">
        <p:scale>
          <a:sx n="48" d="100"/>
          <a:sy n="48" d="100"/>
        </p:scale>
        <p:origin x="60" y="200"/>
      </p:cViewPr>
      <p:guideLst/>
    </p:cSldViewPr>
  </p:slideViewPr>
  <p:outlineViewPr>
    <p:cViewPr>
      <p:scale>
        <a:sx n="33" d="100"/>
        <a:sy n="33" d="100"/>
      </p:scale>
      <p:origin x="0" y="-8116"/>
    </p:cViewPr>
  </p:outlineViewPr>
  <p:notesTextViewPr>
    <p:cViewPr>
      <p:scale>
        <a:sx n="1" d="1"/>
        <a:sy n="1" d="1"/>
      </p:scale>
      <p:origin x="0" y="0"/>
    </p:cViewPr>
  </p:notesTextViewPr>
  <p:sorterViewPr>
    <p:cViewPr varScale="1">
      <p:scale>
        <a:sx n="100" d="100"/>
        <a:sy n="100" d="100"/>
      </p:scale>
      <p:origin x="0" y="-7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aric, Marin" userId="36fce185-392f-41ae-830c-889e4ce6a3fb" providerId="ADAL" clId="{44E81DAD-F3BE-46A1-96CC-2FCC19B91BA7}"/>
    <pc:docChg chg="modSld">
      <pc:chgData name="Pasaric, Marin" userId="36fce185-392f-41ae-830c-889e4ce6a3fb" providerId="ADAL" clId="{44E81DAD-F3BE-46A1-96CC-2FCC19B91BA7}" dt="2024-12-09T11:54:41.254" v="198" actId="478"/>
      <pc:docMkLst>
        <pc:docMk/>
      </pc:docMkLst>
      <pc:sldChg chg="modSp">
        <pc:chgData name="Pasaric, Marin" userId="36fce185-392f-41ae-830c-889e4ce6a3fb" providerId="ADAL" clId="{44E81DAD-F3BE-46A1-96CC-2FCC19B91BA7}" dt="2024-12-09T11:48:45.918" v="17" actId="962"/>
        <pc:sldMkLst>
          <pc:docMk/>
          <pc:sldMk cId="3141332537" sldId="256"/>
        </pc:sldMkLst>
        <pc:spChg chg="mod">
          <ac:chgData name="Pasaric, Marin" userId="36fce185-392f-41ae-830c-889e4ce6a3fb" providerId="ADAL" clId="{44E81DAD-F3BE-46A1-96CC-2FCC19B91BA7}" dt="2024-12-09T11:48:45.918" v="17" actId="962"/>
          <ac:spMkLst>
            <pc:docMk/>
            <pc:sldMk cId="3141332537" sldId="256"/>
            <ac:spMk id="3" creationId="{2DDED60D-8828-9A4E-A9A2-BDCCD3CD9A55}"/>
          </ac:spMkLst>
        </pc:spChg>
      </pc:sldChg>
      <pc:sldChg chg="modSp">
        <pc:chgData name="Pasaric, Marin" userId="36fce185-392f-41ae-830c-889e4ce6a3fb" providerId="ADAL" clId="{44E81DAD-F3BE-46A1-96CC-2FCC19B91BA7}" dt="2024-12-09T11:48:22.980" v="12" actId="962"/>
        <pc:sldMkLst>
          <pc:docMk/>
          <pc:sldMk cId="3170022606" sldId="258"/>
        </pc:sldMkLst>
        <pc:spChg chg="mod">
          <ac:chgData name="Pasaric, Marin" userId="36fce185-392f-41ae-830c-889e4ce6a3fb" providerId="ADAL" clId="{44E81DAD-F3BE-46A1-96CC-2FCC19B91BA7}" dt="2024-12-09T11:48:22.980" v="12" actId="962"/>
          <ac:spMkLst>
            <pc:docMk/>
            <pc:sldMk cId="3170022606" sldId="258"/>
            <ac:spMk id="6" creationId="{75D6FC9C-C2F7-7C5C-2B26-C2650EF2C0C9}"/>
          </ac:spMkLst>
        </pc:spChg>
        <pc:picChg chg="mod">
          <ac:chgData name="Pasaric, Marin" userId="36fce185-392f-41ae-830c-889e4ce6a3fb" providerId="ADAL" clId="{44E81DAD-F3BE-46A1-96CC-2FCC19B91BA7}" dt="2024-12-09T11:48:09.475" v="8" actId="962"/>
          <ac:picMkLst>
            <pc:docMk/>
            <pc:sldMk cId="3170022606" sldId="258"/>
            <ac:picMk id="5" creationId="{166426DF-DF73-4D12-8A18-CB78FA010887}"/>
          </ac:picMkLst>
        </pc:picChg>
      </pc:sldChg>
      <pc:sldChg chg="modSp mod">
        <pc:chgData name="Pasaric, Marin" userId="36fce185-392f-41ae-830c-889e4ce6a3fb" providerId="ADAL" clId="{44E81DAD-F3BE-46A1-96CC-2FCC19B91BA7}" dt="2024-12-09T11:48:54.063" v="18" actId="962"/>
        <pc:sldMkLst>
          <pc:docMk/>
          <pc:sldMk cId="73944388" sldId="259"/>
        </pc:sldMkLst>
        <pc:picChg chg="mod">
          <ac:chgData name="Pasaric, Marin" userId="36fce185-392f-41ae-830c-889e4ce6a3fb" providerId="ADAL" clId="{44E81DAD-F3BE-46A1-96CC-2FCC19B91BA7}" dt="2024-12-09T11:48:54.063" v="18" actId="962"/>
          <ac:picMkLst>
            <pc:docMk/>
            <pc:sldMk cId="73944388" sldId="259"/>
            <ac:picMk id="4" creationId="{3EDA6791-21A9-E616-58B3-6712B5534AFF}"/>
          </ac:picMkLst>
        </pc:picChg>
        <pc:picChg chg="mod">
          <ac:chgData name="Pasaric, Marin" userId="36fce185-392f-41ae-830c-889e4ce6a3fb" providerId="ADAL" clId="{44E81DAD-F3BE-46A1-96CC-2FCC19B91BA7}" dt="2024-12-09T11:47:03.669" v="1" actId="962"/>
          <ac:picMkLst>
            <pc:docMk/>
            <pc:sldMk cId="73944388" sldId="259"/>
            <ac:picMk id="5" creationId="{AD4FADFA-54F9-5BD8-B28E-DEE0E0541D48}"/>
          </ac:picMkLst>
        </pc:picChg>
      </pc:sldChg>
      <pc:sldChg chg="modSp">
        <pc:chgData name="Pasaric, Marin" userId="36fce185-392f-41ae-830c-889e4ce6a3fb" providerId="ADAL" clId="{44E81DAD-F3BE-46A1-96CC-2FCC19B91BA7}" dt="2024-12-09T11:49:31.471" v="21" actId="962"/>
        <pc:sldMkLst>
          <pc:docMk/>
          <pc:sldMk cId="1351619121" sldId="260"/>
        </pc:sldMkLst>
        <pc:spChg chg="mod">
          <ac:chgData name="Pasaric, Marin" userId="36fce185-392f-41ae-830c-889e4ce6a3fb" providerId="ADAL" clId="{44E81DAD-F3BE-46A1-96CC-2FCC19B91BA7}" dt="2024-12-09T11:49:31.471" v="21" actId="962"/>
          <ac:spMkLst>
            <pc:docMk/>
            <pc:sldMk cId="1351619121" sldId="260"/>
            <ac:spMk id="7" creationId="{400EE08C-BB96-8D37-DCE8-0B9FCBD0C73C}"/>
          </ac:spMkLst>
        </pc:spChg>
        <pc:picChg chg="mod">
          <ac:chgData name="Pasaric, Marin" userId="36fce185-392f-41ae-830c-889e4ce6a3fb" providerId="ADAL" clId="{44E81DAD-F3BE-46A1-96CC-2FCC19B91BA7}" dt="2024-12-09T11:49:31.006" v="20" actId="962"/>
          <ac:picMkLst>
            <pc:docMk/>
            <pc:sldMk cId="1351619121" sldId="260"/>
            <ac:picMk id="6" creationId="{D5F63EA7-E728-64CB-2732-97F176115701}"/>
          </ac:picMkLst>
        </pc:picChg>
      </pc:sldChg>
      <pc:sldChg chg="modSp">
        <pc:chgData name="Pasaric, Marin" userId="36fce185-392f-41ae-830c-889e4ce6a3fb" providerId="ADAL" clId="{44E81DAD-F3BE-46A1-96CC-2FCC19B91BA7}" dt="2024-12-09T11:49:40.032" v="23" actId="962"/>
        <pc:sldMkLst>
          <pc:docMk/>
          <pc:sldMk cId="466530963" sldId="261"/>
        </pc:sldMkLst>
        <pc:spChg chg="mod">
          <ac:chgData name="Pasaric, Marin" userId="36fce185-392f-41ae-830c-889e4ce6a3fb" providerId="ADAL" clId="{44E81DAD-F3BE-46A1-96CC-2FCC19B91BA7}" dt="2024-12-09T11:49:40.032" v="23" actId="962"/>
          <ac:spMkLst>
            <pc:docMk/>
            <pc:sldMk cId="466530963" sldId="261"/>
            <ac:spMk id="7" creationId="{B1856498-1D75-E4B4-F4D4-B473597D5C0E}"/>
          </ac:spMkLst>
        </pc:spChg>
        <pc:picChg chg="mod">
          <ac:chgData name="Pasaric, Marin" userId="36fce185-392f-41ae-830c-889e4ce6a3fb" providerId="ADAL" clId="{44E81DAD-F3BE-46A1-96CC-2FCC19B91BA7}" dt="2024-12-09T11:49:39.277" v="22" actId="962"/>
          <ac:picMkLst>
            <pc:docMk/>
            <pc:sldMk cId="466530963" sldId="261"/>
            <ac:picMk id="6" creationId="{17F1D66C-7E80-7157-34B3-CC7F06C73137}"/>
          </ac:picMkLst>
        </pc:picChg>
      </pc:sldChg>
      <pc:sldChg chg="modSp">
        <pc:chgData name="Pasaric, Marin" userId="36fce185-392f-41ae-830c-889e4ce6a3fb" providerId="ADAL" clId="{44E81DAD-F3BE-46A1-96CC-2FCC19B91BA7}" dt="2024-12-09T11:49:49.080" v="25" actId="962"/>
        <pc:sldMkLst>
          <pc:docMk/>
          <pc:sldMk cId="183841647" sldId="262"/>
        </pc:sldMkLst>
        <pc:spChg chg="mod">
          <ac:chgData name="Pasaric, Marin" userId="36fce185-392f-41ae-830c-889e4ce6a3fb" providerId="ADAL" clId="{44E81DAD-F3BE-46A1-96CC-2FCC19B91BA7}" dt="2024-12-09T11:49:49.080" v="25" actId="962"/>
          <ac:spMkLst>
            <pc:docMk/>
            <pc:sldMk cId="183841647" sldId="262"/>
            <ac:spMk id="5" creationId="{920067FD-AC4E-821E-0142-9F8F85994361}"/>
          </ac:spMkLst>
        </pc:spChg>
        <pc:picChg chg="mod">
          <ac:chgData name="Pasaric, Marin" userId="36fce185-392f-41ae-830c-889e4ce6a3fb" providerId="ADAL" clId="{44E81DAD-F3BE-46A1-96CC-2FCC19B91BA7}" dt="2024-12-09T11:49:45.642" v="24" actId="962"/>
          <ac:picMkLst>
            <pc:docMk/>
            <pc:sldMk cId="183841647" sldId="262"/>
            <ac:picMk id="7" creationId="{C07AD5B7-A334-4033-4351-8A8AA2EED8CE}"/>
          </ac:picMkLst>
        </pc:picChg>
      </pc:sldChg>
      <pc:sldChg chg="modSp mod">
        <pc:chgData name="Pasaric, Marin" userId="36fce185-392f-41ae-830c-889e4ce6a3fb" providerId="ADAL" clId="{44E81DAD-F3BE-46A1-96CC-2FCC19B91BA7}" dt="2024-12-09T11:50:14.132" v="29" actId="962"/>
        <pc:sldMkLst>
          <pc:docMk/>
          <pc:sldMk cId="1917479714" sldId="263"/>
        </pc:sldMkLst>
        <pc:spChg chg="mod">
          <ac:chgData name="Pasaric, Marin" userId="36fce185-392f-41ae-830c-889e4ce6a3fb" providerId="ADAL" clId="{44E81DAD-F3BE-46A1-96CC-2FCC19B91BA7}" dt="2024-12-09T11:50:14.132" v="29" actId="962"/>
          <ac:spMkLst>
            <pc:docMk/>
            <pc:sldMk cId="1917479714" sldId="263"/>
            <ac:spMk id="15" creationId="{654BB756-40CB-13B5-1044-08C93C522CD5}"/>
          </ac:spMkLst>
        </pc:spChg>
        <pc:picChg chg="mod">
          <ac:chgData name="Pasaric, Marin" userId="36fce185-392f-41ae-830c-889e4ce6a3fb" providerId="ADAL" clId="{44E81DAD-F3BE-46A1-96CC-2FCC19B91BA7}" dt="2024-12-09T11:47:05.268" v="2" actId="962"/>
          <ac:picMkLst>
            <pc:docMk/>
            <pc:sldMk cId="1917479714" sldId="263"/>
            <ac:picMk id="13" creationId="{41EA5BE3-1C2F-0349-BA5A-56EAC3A24E69}"/>
          </ac:picMkLst>
        </pc:picChg>
      </pc:sldChg>
      <pc:sldChg chg="modSp">
        <pc:chgData name="Pasaric, Marin" userId="36fce185-392f-41ae-830c-889e4ce6a3fb" providerId="ADAL" clId="{44E81DAD-F3BE-46A1-96CC-2FCC19B91BA7}" dt="2024-12-09T11:51:12.896" v="43" actId="962"/>
        <pc:sldMkLst>
          <pc:docMk/>
          <pc:sldMk cId="1110978804" sldId="264"/>
        </pc:sldMkLst>
        <pc:spChg chg="mod">
          <ac:chgData name="Pasaric, Marin" userId="36fce185-392f-41ae-830c-889e4ce6a3fb" providerId="ADAL" clId="{44E81DAD-F3BE-46A1-96CC-2FCC19B91BA7}" dt="2024-12-09T11:51:12.896" v="43" actId="962"/>
          <ac:spMkLst>
            <pc:docMk/>
            <pc:sldMk cId="1110978804" sldId="264"/>
            <ac:spMk id="13" creationId="{7A403DC7-E97F-6A4C-5E44-5AA866D14362}"/>
          </ac:spMkLst>
        </pc:spChg>
        <pc:picChg chg="mod">
          <ac:chgData name="Pasaric, Marin" userId="36fce185-392f-41ae-830c-889e4ce6a3fb" providerId="ADAL" clId="{44E81DAD-F3BE-46A1-96CC-2FCC19B91BA7}" dt="2024-12-09T11:51:11.787" v="42" actId="962"/>
          <ac:picMkLst>
            <pc:docMk/>
            <pc:sldMk cId="1110978804" sldId="264"/>
            <ac:picMk id="8" creationId="{A07ACC57-98BE-6277-B303-96F8ABB1ABE7}"/>
          </ac:picMkLst>
        </pc:picChg>
      </pc:sldChg>
      <pc:sldChg chg="modSp">
        <pc:chgData name="Pasaric, Marin" userId="36fce185-392f-41ae-830c-889e4ce6a3fb" providerId="ADAL" clId="{44E81DAD-F3BE-46A1-96CC-2FCC19B91BA7}" dt="2024-12-09T11:52:48.996" v="48" actId="962"/>
        <pc:sldMkLst>
          <pc:docMk/>
          <pc:sldMk cId="2628161910" sldId="265"/>
        </pc:sldMkLst>
        <pc:spChg chg="mod">
          <ac:chgData name="Pasaric, Marin" userId="36fce185-392f-41ae-830c-889e4ce6a3fb" providerId="ADAL" clId="{44E81DAD-F3BE-46A1-96CC-2FCC19B91BA7}" dt="2024-12-09T11:52:48.585" v="47" actId="962"/>
          <ac:spMkLst>
            <pc:docMk/>
            <pc:sldMk cId="2628161910" sldId="265"/>
            <ac:spMk id="9" creationId="{D0C9CFAC-B7BE-74C5-C614-49F91BE80148}"/>
          </ac:spMkLst>
        </pc:spChg>
        <pc:picChg chg="mod">
          <ac:chgData name="Pasaric, Marin" userId="36fce185-392f-41ae-830c-889e4ce6a3fb" providerId="ADAL" clId="{44E81DAD-F3BE-46A1-96CC-2FCC19B91BA7}" dt="2024-12-09T11:52:48.996" v="48" actId="962"/>
          <ac:picMkLst>
            <pc:docMk/>
            <pc:sldMk cId="2628161910" sldId="265"/>
            <ac:picMk id="11" creationId="{024C210E-B3D6-F619-4310-215822EBBA45}"/>
          </ac:picMkLst>
        </pc:picChg>
      </pc:sldChg>
      <pc:sldChg chg="modSp">
        <pc:chgData name="Pasaric, Marin" userId="36fce185-392f-41ae-830c-889e4ce6a3fb" providerId="ADAL" clId="{44E81DAD-F3BE-46A1-96CC-2FCC19B91BA7}" dt="2024-12-09T11:54:10.637" v="197" actId="962"/>
        <pc:sldMkLst>
          <pc:docMk/>
          <pc:sldMk cId="3692175106" sldId="266"/>
        </pc:sldMkLst>
        <pc:spChg chg="mod">
          <ac:chgData name="Pasaric, Marin" userId="36fce185-392f-41ae-830c-889e4ce6a3fb" providerId="ADAL" clId="{44E81DAD-F3BE-46A1-96CC-2FCC19B91BA7}" dt="2024-12-09T11:54:10.637" v="197" actId="962"/>
          <ac:spMkLst>
            <pc:docMk/>
            <pc:sldMk cId="3692175106" sldId="266"/>
            <ac:spMk id="3" creationId="{99F56FED-A949-D021-C93F-BC15A2108C33}"/>
          </ac:spMkLst>
        </pc:spChg>
      </pc:sldChg>
      <pc:sldChg chg="modSp">
        <pc:chgData name="Pasaric, Marin" userId="36fce185-392f-41ae-830c-889e4ce6a3fb" providerId="ADAL" clId="{44E81DAD-F3BE-46A1-96CC-2FCC19B91BA7}" dt="2024-12-09T11:50:55.732" v="39" actId="962"/>
        <pc:sldMkLst>
          <pc:docMk/>
          <pc:sldMk cId="2548762624" sldId="268"/>
        </pc:sldMkLst>
        <pc:picChg chg="mod">
          <ac:chgData name="Pasaric, Marin" userId="36fce185-392f-41ae-830c-889e4ce6a3fb" providerId="ADAL" clId="{44E81DAD-F3BE-46A1-96CC-2FCC19B91BA7}" dt="2024-12-09T11:50:55.732" v="39" actId="962"/>
          <ac:picMkLst>
            <pc:docMk/>
            <pc:sldMk cId="2548762624" sldId="268"/>
            <ac:picMk id="4" creationId="{444B41FF-70EB-941D-B991-101D443E20CE}"/>
          </ac:picMkLst>
        </pc:picChg>
      </pc:sldChg>
      <pc:sldChg chg="addSp delSp modSp mod">
        <pc:chgData name="Pasaric, Marin" userId="36fce185-392f-41ae-830c-889e4ce6a3fb" providerId="ADAL" clId="{44E81DAD-F3BE-46A1-96CC-2FCC19B91BA7}" dt="2024-12-09T11:54:41.254" v="198" actId="478"/>
        <pc:sldMkLst>
          <pc:docMk/>
          <pc:sldMk cId="2410885378" sldId="269"/>
        </pc:sldMkLst>
        <pc:spChg chg="add del mod">
          <ac:chgData name="Pasaric, Marin" userId="36fce185-392f-41ae-830c-889e4ce6a3fb" providerId="ADAL" clId="{44E81DAD-F3BE-46A1-96CC-2FCC19B91BA7}" dt="2024-12-09T11:54:41.254" v="198" actId="478"/>
          <ac:spMkLst>
            <pc:docMk/>
            <pc:sldMk cId="2410885378" sldId="269"/>
            <ac:spMk id="2" creationId="{F0FD42C1-2EEF-625B-969C-BA8CD89599EA}"/>
          </ac:spMkLst>
        </pc:spChg>
        <pc:spChg chg="mod">
          <ac:chgData name="Pasaric, Marin" userId="36fce185-392f-41ae-830c-889e4ce6a3fb" providerId="ADAL" clId="{44E81DAD-F3BE-46A1-96CC-2FCC19B91BA7}" dt="2024-12-09T11:48:40.476" v="15" actId="962"/>
          <ac:spMkLst>
            <pc:docMk/>
            <pc:sldMk cId="2410885378" sldId="269"/>
            <ac:spMk id="8" creationId="{4173A8A1-EAD9-459D-1262-381B53FCC64A}"/>
          </ac:spMkLst>
        </pc:spChg>
        <pc:picChg chg="mod">
          <ac:chgData name="Pasaric, Marin" userId="36fce185-392f-41ae-830c-889e4ce6a3fb" providerId="ADAL" clId="{44E81DAD-F3BE-46A1-96CC-2FCC19B91BA7}" dt="2024-12-09T11:48:42.387" v="16" actId="962"/>
          <ac:picMkLst>
            <pc:docMk/>
            <pc:sldMk cId="2410885378" sldId="269"/>
            <ac:picMk id="6" creationId="{63E09A04-FC1A-EC21-D03A-249C4A1D4F70}"/>
          </ac:picMkLst>
        </pc:picChg>
      </pc:sldChg>
      <pc:sldChg chg="modSp">
        <pc:chgData name="Pasaric, Marin" userId="36fce185-392f-41ae-830c-889e4ce6a3fb" providerId="ADAL" clId="{44E81DAD-F3BE-46A1-96CC-2FCC19B91BA7}" dt="2024-12-09T11:50:50.288" v="38" actId="962"/>
        <pc:sldMkLst>
          <pc:docMk/>
          <pc:sldMk cId="3626719446" sldId="275"/>
        </pc:sldMkLst>
        <pc:spChg chg="mod">
          <ac:chgData name="Pasaric, Marin" userId="36fce185-392f-41ae-830c-889e4ce6a3fb" providerId="ADAL" clId="{44E81DAD-F3BE-46A1-96CC-2FCC19B91BA7}" dt="2024-12-09T11:50:50.288" v="38" actId="962"/>
          <ac:spMkLst>
            <pc:docMk/>
            <pc:sldMk cId="3626719446" sldId="275"/>
            <ac:spMk id="6" creationId="{DCCBF6DB-DC41-5BB5-87AF-50E50CB08BEF}"/>
          </ac:spMkLst>
        </pc:spChg>
        <pc:spChg chg="mod">
          <ac:chgData name="Pasaric, Marin" userId="36fce185-392f-41ae-830c-889e4ce6a3fb" providerId="ADAL" clId="{44E81DAD-F3BE-46A1-96CC-2FCC19B91BA7}" dt="2024-12-09T11:50:47.759" v="36" actId="962"/>
          <ac:spMkLst>
            <pc:docMk/>
            <pc:sldMk cId="3626719446" sldId="275"/>
            <ac:spMk id="7" creationId="{400EE08C-BB96-8D37-DCE8-0B9FCBD0C73C}"/>
          </ac:spMkLst>
        </pc:spChg>
        <pc:picChg chg="mod">
          <ac:chgData name="Pasaric, Marin" userId="36fce185-392f-41ae-830c-889e4ce6a3fb" providerId="ADAL" clId="{44E81DAD-F3BE-46A1-96CC-2FCC19B91BA7}" dt="2024-12-09T11:50:49.672" v="37" actId="962"/>
          <ac:picMkLst>
            <pc:docMk/>
            <pc:sldMk cId="3626719446" sldId="275"/>
            <ac:picMk id="4" creationId="{444B41FF-70EB-941D-B991-101D443E20CE}"/>
          </ac:picMkLst>
        </pc:picChg>
        <pc:picChg chg="mod">
          <ac:chgData name="Pasaric, Marin" userId="36fce185-392f-41ae-830c-889e4ce6a3fb" providerId="ADAL" clId="{44E81DAD-F3BE-46A1-96CC-2FCC19B91BA7}" dt="2024-12-09T11:50:42.579" v="35" actId="962"/>
          <ac:picMkLst>
            <pc:docMk/>
            <pc:sldMk cId="3626719446" sldId="275"/>
            <ac:picMk id="8" creationId="{C34841FA-653A-1E5E-D513-6D30284C6F93}"/>
          </ac:picMkLst>
        </pc:picChg>
      </pc:sldChg>
      <pc:sldChg chg="modSp">
        <pc:chgData name="Pasaric, Marin" userId="36fce185-392f-41ae-830c-889e4ce6a3fb" providerId="ADAL" clId="{44E81DAD-F3BE-46A1-96CC-2FCC19B91BA7}" dt="2024-12-09T11:50:30.910" v="32" actId="962"/>
        <pc:sldMkLst>
          <pc:docMk/>
          <pc:sldMk cId="4072106605" sldId="276"/>
        </pc:sldMkLst>
        <pc:spChg chg="mod">
          <ac:chgData name="Pasaric, Marin" userId="36fce185-392f-41ae-830c-889e4ce6a3fb" providerId="ADAL" clId="{44E81DAD-F3BE-46A1-96CC-2FCC19B91BA7}" dt="2024-12-09T11:50:30.910" v="32" actId="962"/>
          <ac:spMkLst>
            <pc:docMk/>
            <pc:sldMk cId="4072106605" sldId="276"/>
            <ac:spMk id="9" creationId="{A387D055-F711-B88D-09BE-270A27E23ED2}"/>
          </ac:spMkLst>
        </pc:spChg>
        <pc:picChg chg="mod">
          <ac:chgData name="Pasaric, Marin" userId="36fce185-392f-41ae-830c-889e4ce6a3fb" providerId="ADAL" clId="{44E81DAD-F3BE-46A1-96CC-2FCC19B91BA7}" dt="2024-12-09T11:50:30.235" v="31" actId="962"/>
          <ac:picMkLst>
            <pc:docMk/>
            <pc:sldMk cId="4072106605" sldId="276"/>
            <ac:picMk id="11" creationId="{27160978-C8C8-7FD4-56B5-0F798F0E7529}"/>
          </ac:picMkLst>
        </pc:picChg>
      </pc:sldChg>
      <pc:sldChg chg="modSp mod">
        <pc:chgData name="Pasaric, Marin" userId="36fce185-392f-41ae-830c-889e4ce6a3fb" providerId="ADAL" clId="{44E81DAD-F3BE-46A1-96CC-2FCC19B91BA7}" dt="2024-12-09T11:50:22.213" v="30" actId="962"/>
        <pc:sldMkLst>
          <pc:docMk/>
          <pc:sldMk cId="1554457543" sldId="277"/>
        </pc:sldMkLst>
        <pc:spChg chg="mod">
          <ac:chgData name="Pasaric, Marin" userId="36fce185-392f-41ae-830c-889e4ce6a3fb" providerId="ADAL" clId="{44E81DAD-F3BE-46A1-96CC-2FCC19B91BA7}" dt="2024-12-09T11:50:22.213" v="30" actId="962"/>
          <ac:spMkLst>
            <pc:docMk/>
            <pc:sldMk cId="1554457543" sldId="277"/>
            <ac:spMk id="15" creationId="{654BB756-40CB-13B5-1044-08C93C522CD5}"/>
          </ac:spMkLst>
        </pc:spChg>
        <pc:picChg chg="mod">
          <ac:chgData name="Pasaric, Marin" userId="36fce185-392f-41ae-830c-889e4ce6a3fb" providerId="ADAL" clId="{44E81DAD-F3BE-46A1-96CC-2FCC19B91BA7}" dt="2024-12-09T11:47:08.306" v="3" actId="962"/>
          <ac:picMkLst>
            <pc:docMk/>
            <pc:sldMk cId="1554457543" sldId="277"/>
            <ac:picMk id="13" creationId="{41EA5BE3-1C2F-0349-BA5A-56EAC3A24E69}"/>
          </ac:picMkLst>
        </pc:picChg>
      </pc:sldChg>
      <pc:sldChg chg="modSp">
        <pc:chgData name="Pasaric, Marin" userId="36fce185-392f-41ae-830c-889e4ce6a3fb" providerId="ADAL" clId="{44E81DAD-F3BE-46A1-96CC-2FCC19B91BA7}" dt="2024-12-09T11:50:37.926" v="34" actId="962"/>
        <pc:sldMkLst>
          <pc:docMk/>
          <pc:sldMk cId="599300718" sldId="278"/>
        </pc:sldMkLst>
        <pc:spChg chg="mod">
          <ac:chgData name="Pasaric, Marin" userId="36fce185-392f-41ae-830c-889e4ce6a3fb" providerId="ADAL" clId="{44E81DAD-F3BE-46A1-96CC-2FCC19B91BA7}" dt="2024-12-09T11:50:37.926" v="34" actId="962"/>
          <ac:spMkLst>
            <pc:docMk/>
            <pc:sldMk cId="599300718" sldId="278"/>
            <ac:spMk id="8" creationId="{BC6ECC4A-07D5-4C74-53F3-15AA65D36A87}"/>
          </ac:spMkLst>
        </pc:spChg>
        <pc:picChg chg="mod">
          <ac:chgData name="Pasaric, Marin" userId="36fce185-392f-41ae-830c-889e4ce6a3fb" providerId="ADAL" clId="{44E81DAD-F3BE-46A1-96CC-2FCC19B91BA7}" dt="2024-12-09T11:50:37.421" v="33" actId="962"/>
          <ac:picMkLst>
            <pc:docMk/>
            <pc:sldMk cId="599300718" sldId="278"/>
            <ac:picMk id="6" creationId="{E1762075-4E1A-1C9B-637B-492B025A00C5}"/>
          </ac:picMkLst>
        </pc:picChg>
      </pc:sldChg>
      <pc:sldChg chg="modSp">
        <pc:chgData name="Pasaric, Marin" userId="36fce185-392f-41ae-830c-889e4ce6a3fb" providerId="ADAL" clId="{44E81DAD-F3BE-46A1-96CC-2FCC19B91BA7}" dt="2024-12-09T11:51:20.883" v="44" actId="962"/>
        <pc:sldMkLst>
          <pc:docMk/>
          <pc:sldMk cId="1414021318" sldId="279"/>
        </pc:sldMkLst>
        <pc:picChg chg="mod">
          <ac:chgData name="Pasaric, Marin" userId="36fce185-392f-41ae-830c-889e4ce6a3fb" providerId="ADAL" clId="{44E81DAD-F3BE-46A1-96CC-2FCC19B91BA7}" dt="2024-12-09T11:51:20.883" v="44" actId="962"/>
          <ac:picMkLst>
            <pc:docMk/>
            <pc:sldMk cId="1414021318" sldId="279"/>
            <ac:picMk id="7" creationId="{46D2CB19-DF66-A180-D939-0887B213DB56}"/>
          </ac:picMkLst>
        </pc:picChg>
      </pc:sldChg>
      <pc:sldChg chg="modSp">
        <pc:chgData name="Pasaric, Marin" userId="36fce185-392f-41ae-830c-889e4ce6a3fb" providerId="ADAL" clId="{44E81DAD-F3BE-46A1-96CC-2FCC19B91BA7}" dt="2024-12-09T11:52:28.404" v="46" actId="962"/>
        <pc:sldMkLst>
          <pc:docMk/>
          <pc:sldMk cId="3644304045" sldId="280"/>
        </pc:sldMkLst>
        <pc:spChg chg="mod">
          <ac:chgData name="Pasaric, Marin" userId="36fce185-392f-41ae-830c-889e4ce6a3fb" providerId="ADAL" clId="{44E81DAD-F3BE-46A1-96CC-2FCC19B91BA7}" dt="2024-12-09T11:52:28.404" v="46" actId="962"/>
          <ac:spMkLst>
            <pc:docMk/>
            <pc:sldMk cId="3644304045" sldId="280"/>
            <ac:spMk id="7" creationId="{744D2B6A-6BD3-852E-6FFF-7F70DEFAA9E2}"/>
          </ac:spMkLst>
        </pc:spChg>
        <pc:picChg chg="mod">
          <ac:chgData name="Pasaric, Marin" userId="36fce185-392f-41ae-830c-889e4ce6a3fb" providerId="ADAL" clId="{44E81DAD-F3BE-46A1-96CC-2FCC19B91BA7}" dt="2024-12-09T11:52:27.119" v="45" actId="962"/>
          <ac:picMkLst>
            <pc:docMk/>
            <pc:sldMk cId="3644304045" sldId="280"/>
            <ac:picMk id="5" creationId="{F7BBCFAA-03B0-A1C1-3078-118CEBAA0FA4}"/>
          </ac:picMkLst>
        </pc:picChg>
      </pc:sldChg>
      <pc:sldChg chg="modSp">
        <pc:chgData name="Pasaric, Marin" userId="36fce185-392f-41ae-830c-889e4ce6a3fb" providerId="ADAL" clId="{44E81DAD-F3BE-46A1-96CC-2FCC19B91BA7}" dt="2024-12-09T11:53:55.644" v="194" actId="962"/>
        <pc:sldMkLst>
          <pc:docMk/>
          <pc:sldMk cId="866848659" sldId="281"/>
        </pc:sldMkLst>
        <pc:picChg chg="mod">
          <ac:chgData name="Pasaric, Marin" userId="36fce185-392f-41ae-830c-889e4ce6a3fb" providerId="ADAL" clId="{44E81DAD-F3BE-46A1-96CC-2FCC19B91BA7}" dt="2024-12-09T11:53:55.644" v="194" actId="962"/>
          <ac:picMkLst>
            <pc:docMk/>
            <pc:sldMk cId="866848659" sldId="281"/>
            <ac:picMk id="5" creationId="{E324EAF2-3511-F1EC-D0F0-21B9FD7EB6BC}"/>
          </ac:picMkLst>
        </pc:picChg>
      </pc:sldChg>
      <pc:sldChg chg="modSp mod">
        <pc:chgData name="Pasaric, Marin" userId="36fce185-392f-41ae-830c-889e4ce6a3fb" providerId="ADAL" clId="{44E81DAD-F3BE-46A1-96CC-2FCC19B91BA7}" dt="2024-12-09T11:48:35.484" v="14" actId="962"/>
        <pc:sldMkLst>
          <pc:docMk/>
          <pc:sldMk cId="2567364400" sldId="282"/>
        </pc:sldMkLst>
        <pc:spChg chg="mod">
          <ac:chgData name="Pasaric, Marin" userId="36fce185-392f-41ae-830c-889e4ce6a3fb" providerId="ADAL" clId="{44E81DAD-F3BE-46A1-96CC-2FCC19B91BA7}" dt="2024-12-09T11:47:53.494" v="6" actId="13244"/>
          <ac:spMkLst>
            <pc:docMk/>
            <pc:sldMk cId="2567364400" sldId="282"/>
            <ac:spMk id="2" creationId="{BBD2A85D-53F5-142A-64A5-A2C79E10FD67}"/>
          </ac:spMkLst>
        </pc:spChg>
        <pc:picChg chg="mod">
          <ac:chgData name="Pasaric, Marin" userId="36fce185-392f-41ae-830c-889e4ce6a3fb" providerId="ADAL" clId="{44E81DAD-F3BE-46A1-96CC-2FCC19B91BA7}" dt="2024-12-09T11:48:35.484" v="14" actId="962"/>
          <ac:picMkLst>
            <pc:docMk/>
            <pc:sldMk cId="2567364400" sldId="282"/>
            <ac:picMk id="4" creationId="{3EDA6791-21A9-E616-58B3-6712B5534AFF}"/>
          </ac:picMkLst>
        </pc:picChg>
        <pc:picChg chg="mod">
          <ac:chgData name="Pasaric, Marin" userId="36fce185-392f-41ae-830c-889e4ce6a3fb" providerId="ADAL" clId="{44E81DAD-F3BE-46A1-96CC-2FCC19B91BA7}" dt="2024-12-09T11:46:57.766" v="0" actId="962"/>
          <ac:picMkLst>
            <pc:docMk/>
            <pc:sldMk cId="2567364400" sldId="282"/>
            <ac:picMk id="8" creationId="{F3A196A4-1437-7E26-FD2C-531A820B63DE}"/>
          </ac:picMkLst>
        </pc:picChg>
      </pc:sldChg>
      <pc:sldChg chg="modSp">
        <pc:chgData name="Pasaric, Marin" userId="36fce185-392f-41ae-830c-889e4ce6a3fb" providerId="ADAL" clId="{44E81DAD-F3BE-46A1-96CC-2FCC19B91BA7}" dt="2024-12-09T11:50:07.030" v="28" actId="13244"/>
        <pc:sldMkLst>
          <pc:docMk/>
          <pc:sldMk cId="2160774090" sldId="283"/>
        </pc:sldMkLst>
        <pc:spChg chg="mod">
          <ac:chgData name="Pasaric, Marin" userId="36fce185-392f-41ae-830c-889e4ce6a3fb" providerId="ADAL" clId="{44E81DAD-F3BE-46A1-96CC-2FCC19B91BA7}" dt="2024-12-09T11:50:07.030" v="28" actId="13244"/>
          <ac:spMkLst>
            <pc:docMk/>
            <pc:sldMk cId="2160774090" sldId="283"/>
            <ac:spMk id="4" creationId="{82B6F8C9-5E14-C47E-134C-97A9B5725E63}"/>
          </ac:spMkLst>
        </pc:spChg>
        <pc:spChg chg="mod">
          <ac:chgData name="Pasaric, Marin" userId="36fce185-392f-41ae-830c-889e4ce6a3fb" providerId="ADAL" clId="{44E81DAD-F3BE-46A1-96CC-2FCC19B91BA7}" dt="2024-12-09T11:50:02.396" v="27" actId="962"/>
          <ac:spMkLst>
            <pc:docMk/>
            <pc:sldMk cId="2160774090" sldId="283"/>
            <ac:spMk id="6" creationId="{75D6FC9C-C2F7-7C5C-2B26-C2650EF2C0C9}"/>
          </ac:spMkLst>
        </pc:spChg>
        <pc:picChg chg="mod">
          <ac:chgData name="Pasaric, Marin" userId="36fce185-392f-41ae-830c-889e4ce6a3fb" providerId="ADAL" clId="{44E81DAD-F3BE-46A1-96CC-2FCC19B91BA7}" dt="2024-12-09T11:50:01.152" v="26" actId="962"/>
          <ac:picMkLst>
            <pc:docMk/>
            <pc:sldMk cId="2160774090" sldId="283"/>
            <ac:picMk id="5" creationId="{166426DF-DF73-4D12-8A18-CB78FA010887}"/>
          </ac:picMkLst>
        </pc:picChg>
      </pc:sldChg>
      <pc:sldChg chg="modSp">
        <pc:chgData name="Pasaric, Marin" userId="36fce185-392f-41ae-830c-889e4ce6a3fb" providerId="ADAL" clId="{44E81DAD-F3BE-46A1-96CC-2FCC19B91BA7}" dt="2024-12-09T11:51:05.526" v="41" actId="962"/>
        <pc:sldMkLst>
          <pc:docMk/>
          <pc:sldMk cId="3458415322" sldId="284"/>
        </pc:sldMkLst>
        <pc:spChg chg="mod">
          <ac:chgData name="Pasaric, Marin" userId="36fce185-392f-41ae-830c-889e4ce6a3fb" providerId="ADAL" clId="{44E81DAD-F3BE-46A1-96CC-2FCC19B91BA7}" dt="2024-12-09T11:51:05.526" v="41" actId="962"/>
          <ac:spMkLst>
            <pc:docMk/>
            <pc:sldMk cId="3458415322" sldId="284"/>
            <ac:spMk id="6" creationId="{75D6FC9C-C2F7-7C5C-2B26-C2650EF2C0C9}"/>
          </ac:spMkLst>
        </pc:spChg>
        <pc:picChg chg="mod">
          <ac:chgData name="Pasaric, Marin" userId="36fce185-392f-41ae-830c-889e4ce6a3fb" providerId="ADAL" clId="{44E81DAD-F3BE-46A1-96CC-2FCC19B91BA7}" dt="2024-12-09T11:51:01.006" v="40" actId="962"/>
          <ac:picMkLst>
            <pc:docMk/>
            <pc:sldMk cId="3458415322" sldId="284"/>
            <ac:picMk id="5" creationId="{166426DF-DF73-4D12-8A18-CB78FA010887}"/>
          </ac:picMkLst>
        </pc:picChg>
      </pc:sldChg>
      <pc:sldChg chg="modSp">
        <pc:chgData name="Pasaric, Marin" userId="36fce185-392f-41ae-830c-889e4ce6a3fb" providerId="ADAL" clId="{44E81DAD-F3BE-46A1-96CC-2FCC19B91BA7}" dt="2024-12-09T11:54:05.921" v="196" actId="962"/>
        <pc:sldMkLst>
          <pc:docMk/>
          <pc:sldMk cId="482880263" sldId="285"/>
        </pc:sldMkLst>
        <pc:spChg chg="mod">
          <ac:chgData name="Pasaric, Marin" userId="36fce185-392f-41ae-830c-889e4ce6a3fb" providerId="ADAL" clId="{44E81DAD-F3BE-46A1-96CC-2FCC19B91BA7}" dt="2024-12-09T11:54:05.921" v="196" actId="962"/>
          <ac:spMkLst>
            <pc:docMk/>
            <pc:sldMk cId="482880263" sldId="285"/>
            <ac:spMk id="6" creationId="{75D6FC9C-C2F7-7C5C-2B26-C2650EF2C0C9}"/>
          </ac:spMkLst>
        </pc:spChg>
        <pc:picChg chg="mod">
          <ac:chgData name="Pasaric, Marin" userId="36fce185-392f-41ae-830c-889e4ce6a3fb" providerId="ADAL" clId="{44E81DAD-F3BE-46A1-96CC-2FCC19B91BA7}" dt="2024-12-09T11:54:04.186" v="195" actId="962"/>
          <ac:picMkLst>
            <pc:docMk/>
            <pc:sldMk cId="482880263" sldId="285"/>
            <ac:picMk id="5" creationId="{166426DF-DF73-4D12-8A18-CB78FA0108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AA950-0DE5-4AC0-9EC7-1098BF629333}" type="datetimeFigureOut">
              <a:rPr lang="en-GB" smtClean="0"/>
              <a:t>09/12/2024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F1A0B-B586-4956-AFBA-C3C96B9A2DC6}" type="slidenum">
              <a:rPr lang="en-GB" smtClean="0"/>
              <a:t>‹#›</a:t>
            </a:fld>
            <a:endParaRPr lang="en-GB"/>
          </a:p>
        </p:txBody>
      </p:sp>
    </p:spTree>
    <p:extLst>
      <p:ext uri="{BB962C8B-B14F-4D97-AF65-F5344CB8AC3E}">
        <p14:creationId xmlns:p14="http://schemas.microsoft.com/office/powerpoint/2010/main" val="8509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users/12019-12019/?utm_source=link-attribution&amp;utm_medium=referral&amp;utm_campaign=image&amp;utm_content=198508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98508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users/dodo71-10873202/?utm_source=link-attribution&amp;utm_medium=referral&amp;utm_campaign=image&amp;utm_content=4702215"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4702215"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abay.com/users/miyokogoto-18402638/?utm_source=link-attribution&amp;utm_medium=referral&amp;utm_campaign=image&amp;utm_content=570539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5705398"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users/lichtsammler-11059614/?utm_source=link-attribution&amp;utm_medium=referral&amp;utm_campaign=image&amp;utm_content=402814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402814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users/analogicus-8164369/?utm_source=link-attribution&amp;utm_medium=referral&amp;utm_campaign=image&amp;utm_content=3437467"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437467"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users/usd-susanne-4264414/?utm_source=link-attribution&amp;utm_medium=referral&amp;utm_campaign=image&amp;utm_content=3664772"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664772"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users/alsen-114507/?utm_source=link-attribution&amp;utm_medium=referral&amp;utm_campaign=image&amp;utm_content=804623"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804623"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hub.commonawards.org/blocks/configurable_reports/viewreport.php?id=40&amp;filter_var=9780567171214"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hub.commonawards.org/blocks/configurable_reports/viewreport.php?id=40&amp;filter_var=978056766088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users/12019-12019/?utm_source=link-attribution&amp;utm_medium=referral&amp;utm_campaign=image&amp;utm_content=198508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98508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users/digicampixels-728774/?utm_source=link-attribution&amp;utm_medium=referral&amp;utm_campaign=image&amp;utm_content=5585443"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5585443"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users/clorofil-556451/?utm_source=link-attribution&amp;utm_medium=referral&amp;utm_campaign=image&amp;utm_content=167081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67081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GENERAL INTRO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slide set is designed to offer the framework for an ethics module session, level 4/5, for Common Awards. Although it covers farmed animal welfare specifically, parts of it are also relevant to </a:t>
            </a:r>
            <a:r>
              <a:rPr lang="en-GB" sz="1200" dirty="0"/>
              <a:t>consideration of vegetarianism/veganism and climate-related issues.</a:t>
            </a:r>
          </a:p>
          <a:p>
            <a:pPr marL="171450" indent="-171450">
              <a:buFont typeface="Arial" panose="020B0604020202020204" pitchFamily="34" charset="0"/>
              <a:buChar char="•"/>
            </a:pPr>
            <a:r>
              <a:rPr lang="en-GB" dirty="0"/>
              <a:t>It is blank in basic design to allow tutors to adapt it easily to their own template and incorporate their own material. The 2nd slide has an image you may wish to use faded as background.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All </a:t>
            </a:r>
            <a:r>
              <a:rPr lang="en-GB" u="sng" dirty="0" err="1"/>
              <a:t>pixabay</a:t>
            </a:r>
            <a:r>
              <a:rPr lang="en-GB" dirty="0"/>
              <a:t> images are free to use under the </a:t>
            </a:r>
            <a:r>
              <a:rPr lang="en-GB" dirty="0" err="1"/>
              <a:t>Pixabay</a:t>
            </a:r>
            <a:r>
              <a:rPr lang="en-GB" dirty="0"/>
              <a:t> license (https://pixabay.com/service/terms/) but acknowledgements are welcomed. </a:t>
            </a:r>
            <a:r>
              <a:rPr lang="en-GB" b="1" dirty="0"/>
              <a:t>Others are copyrighted as noted.</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Alamy</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stock photos in this presentation may only be legally used within this slide set as an CEFAW Education publication. </a:t>
            </a:r>
            <a:r>
              <a:rPr lang="en-GB" dirty="0"/>
              <a:t>The broad structure of the topic is introduced using the framework of a Wesleyan Quadrilateral, with much content drawn specifically from the CEFAW Project.</a:t>
            </a:r>
          </a:p>
          <a:p>
            <a:pPr marL="171450" indent="-171450">
              <a:buFont typeface="Arial" panose="020B0604020202020204" pitchFamily="34" charset="0"/>
              <a:buChar char="•"/>
            </a:pPr>
            <a:r>
              <a:rPr lang="en-GB" dirty="0"/>
              <a:t>For more material and to download the 62 page Policy Framework produced by the project, see https://www.abdn.ac.uk/sdhp/divinity-religious-studies/cefaw/resources-2140.php where there is also a 7 min video summarising the project which may provide a convenient introduction to the class.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Biblical quotations are from the NRSVA.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a:t>
            </a:r>
            <a:r>
              <a:rPr lang="en-GB" b="1" dirty="0"/>
              <a:t>Hub</a:t>
            </a:r>
            <a:r>
              <a:rPr lang="en-GB" b="0" dirty="0"/>
              <a:t> sources, please go into your Moodle and open a Hub page before using the links here.</a:t>
            </a:r>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1</a:t>
            </a:fld>
            <a:endParaRPr lang="en-GB"/>
          </a:p>
        </p:txBody>
      </p:sp>
    </p:spTree>
    <p:extLst>
      <p:ext uri="{BB962C8B-B14F-4D97-AF65-F5344CB8AC3E}">
        <p14:creationId xmlns:p14="http://schemas.microsoft.com/office/powerpoint/2010/main" val="222851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GB" dirty="0"/>
              <a:t>Used in sacrifice but limitation on separating first-born calf from mother.</a:t>
            </a:r>
          </a:p>
        </p:txBody>
      </p:sp>
      <p:sp>
        <p:nvSpPr>
          <p:cNvPr id="4" name="Slide Number Placeholder 3"/>
          <p:cNvSpPr>
            <a:spLocks noGrp="1"/>
          </p:cNvSpPr>
          <p:nvPr>
            <p:ph type="sldNum" sz="quarter" idx="5"/>
          </p:nvPr>
        </p:nvSpPr>
        <p:spPr/>
        <p:txBody>
          <a:bodyPr/>
          <a:lstStyle/>
          <a:p>
            <a:fld id="{F8FF1A0B-B586-4956-AFBA-C3C96B9A2DC6}" type="slidenum">
              <a:rPr lang="en-GB" smtClean="0"/>
              <a:t>10</a:t>
            </a:fld>
            <a:endParaRPr lang="en-GB"/>
          </a:p>
        </p:txBody>
      </p:sp>
    </p:spTree>
    <p:extLst>
      <p:ext uri="{BB962C8B-B14F-4D97-AF65-F5344CB8AC3E}">
        <p14:creationId xmlns:p14="http://schemas.microsoft.com/office/powerpoint/2010/main" val="397351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by </a:t>
            </a:r>
            <a:r>
              <a:rPr lang="en-GB" dirty="0">
                <a:hlinkClick r:id="rId3"/>
              </a:rPr>
              <a:t>David Mark</a:t>
            </a:r>
            <a:r>
              <a:rPr lang="en-GB" dirty="0"/>
              <a:t> from </a:t>
            </a:r>
            <a:r>
              <a:rPr lang="en-GB" dirty="0" err="1">
                <a:hlinkClick r:id="rId4"/>
              </a:rPr>
              <a:t>Pixabay</a:t>
            </a:r>
            <a:endParaRPr lang="en-GB" dirty="0"/>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11</a:t>
            </a:fld>
            <a:endParaRPr lang="en-GB"/>
          </a:p>
        </p:txBody>
      </p:sp>
    </p:spTree>
    <p:extLst>
      <p:ext uri="{BB962C8B-B14F-4D97-AF65-F5344CB8AC3E}">
        <p14:creationId xmlns:p14="http://schemas.microsoft.com/office/powerpoint/2010/main" val="2943599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For levels 5 upwards, see Ch 3 of </a:t>
            </a:r>
            <a:r>
              <a:rPr lang="en-GB" sz="1200" dirty="0"/>
              <a:t>Clough, David L.  </a:t>
            </a:r>
            <a:r>
              <a:rPr lang="en-GB" sz="1200" i="1" dirty="0"/>
              <a:t>On Animals: Volume I: Systematic Theology: 1</a:t>
            </a:r>
            <a:r>
              <a:rPr lang="en-GB" sz="1200" dirty="0"/>
              <a:t> (London &amp; New York: </a:t>
            </a:r>
            <a:r>
              <a:rPr lang="en-GB" sz="1200" dirty="0" err="1"/>
              <a:t>T&amp;T</a:t>
            </a:r>
            <a:r>
              <a:rPr lang="en-GB" sz="1200" dirty="0"/>
              <a:t> Clark, 2011) </a:t>
            </a:r>
            <a:r>
              <a:rPr lang="en-GB" sz="1200" b="1" dirty="0"/>
              <a:t>On Hub</a:t>
            </a:r>
            <a:endParaRPr lang="en-GB" sz="1200" i="1" dirty="0"/>
          </a:p>
          <a:p>
            <a:endParaRPr lang="en-GB" i="0" dirty="0"/>
          </a:p>
        </p:txBody>
      </p:sp>
      <p:sp>
        <p:nvSpPr>
          <p:cNvPr id="4" name="Slide Number Placeholder 3"/>
          <p:cNvSpPr>
            <a:spLocks noGrp="1"/>
          </p:cNvSpPr>
          <p:nvPr>
            <p:ph type="sldNum" sz="quarter" idx="5"/>
          </p:nvPr>
        </p:nvSpPr>
        <p:spPr/>
        <p:txBody>
          <a:bodyPr/>
          <a:lstStyle/>
          <a:p>
            <a:fld id="{F8FF1A0B-B586-4956-AFBA-C3C96B9A2DC6}" type="slidenum">
              <a:rPr lang="en-GB" smtClean="0"/>
              <a:t>12</a:t>
            </a:fld>
            <a:endParaRPr lang="en-GB"/>
          </a:p>
        </p:txBody>
      </p:sp>
    </p:spTree>
    <p:extLst>
      <p:ext uri="{BB962C8B-B14F-4D97-AF65-F5344CB8AC3E}">
        <p14:creationId xmlns:p14="http://schemas.microsoft.com/office/powerpoint/2010/main" val="343093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See Ch 3 of </a:t>
            </a:r>
            <a:r>
              <a:rPr lang="en-GB" sz="1200" dirty="0"/>
              <a:t>Clough, David L.  </a:t>
            </a:r>
            <a:r>
              <a:rPr lang="en-GB" sz="1200" i="1" dirty="0"/>
              <a:t>On Animals: Volume I: Systematic Theology: 1</a:t>
            </a:r>
            <a:r>
              <a:rPr lang="en-GB" sz="1200" dirty="0"/>
              <a:t> (London &amp; New York: T&amp;T Clark, 2011) p48 of e-book, quoting  </a:t>
            </a:r>
            <a:r>
              <a:rPr lang="en-GB" sz="1200" i="0" dirty="0"/>
              <a:t>Alexander Pope, </a:t>
            </a:r>
            <a:r>
              <a:rPr lang="en-GB" sz="1200" i="1" dirty="0"/>
              <a:t>‘Essay on Man’, VIII, </a:t>
            </a:r>
            <a:r>
              <a:rPr lang="en-GB" sz="1200" i="0" dirty="0"/>
              <a:t>cited in Lovejoy</a:t>
            </a:r>
            <a:r>
              <a:rPr lang="en-GB" sz="1200" i="1" dirty="0"/>
              <a:t>, Great Chain of Being</a:t>
            </a:r>
            <a:r>
              <a:rPr lang="en-GB" sz="1200" i="0" dirty="0"/>
              <a:t>, 60.</a:t>
            </a:r>
          </a:p>
          <a:p>
            <a:endParaRPr lang="en-GB" i="0" dirty="0"/>
          </a:p>
        </p:txBody>
      </p:sp>
      <p:sp>
        <p:nvSpPr>
          <p:cNvPr id="4" name="Slide Number Placeholder 3"/>
          <p:cNvSpPr>
            <a:spLocks noGrp="1"/>
          </p:cNvSpPr>
          <p:nvPr>
            <p:ph type="sldNum" sz="quarter" idx="5"/>
          </p:nvPr>
        </p:nvSpPr>
        <p:spPr/>
        <p:txBody>
          <a:bodyPr/>
          <a:lstStyle/>
          <a:p>
            <a:fld id="{F8FF1A0B-B586-4956-AFBA-C3C96B9A2DC6}" type="slidenum">
              <a:rPr lang="en-GB" smtClean="0"/>
              <a:t>13</a:t>
            </a:fld>
            <a:endParaRPr lang="en-GB"/>
          </a:p>
        </p:txBody>
      </p:sp>
    </p:spTree>
    <p:extLst>
      <p:ext uri="{BB962C8B-B14F-4D97-AF65-F5344CB8AC3E}">
        <p14:creationId xmlns:p14="http://schemas.microsoft.com/office/powerpoint/2010/main" val="83588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See Ch 3 of </a:t>
            </a:r>
            <a:r>
              <a:rPr lang="en-GB" sz="1200" dirty="0"/>
              <a:t>Clough, David L.  </a:t>
            </a:r>
            <a:r>
              <a:rPr lang="en-GB" sz="1200" i="1" dirty="0"/>
              <a:t>On Animals: Volume I: Systematic Theology: 1</a:t>
            </a:r>
            <a:r>
              <a:rPr lang="en-GB" sz="1200" dirty="0"/>
              <a:t> (London &amp; New York: T&amp;T Clark, 2011) p44 of e-book (Aquinas) and pp19-20 [citing John Calvin  </a:t>
            </a:r>
            <a:r>
              <a:rPr lang="en-GB" sz="1200" i="1" dirty="0"/>
              <a:t>Genesis </a:t>
            </a:r>
            <a:r>
              <a:rPr lang="en-GB" sz="1200" i="0" dirty="0"/>
              <a:t>ed. and trans. John King, (Edinburgh: Banner of Truth Trust, 1965) </a:t>
            </a:r>
            <a:r>
              <a:rPr lang="en-GB" sz="1200" dirty="0"/>
              <a:t>p96]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by </a:t>
            </a:r>
            <a:r>
              <a:rPr lang="en-GB" dirty="0" err="1">
                <a:hlinkClick r:id="rId3"/>
              </a:rPr>
              <a:t>Dorothée</a:t>
            </a:r>
            <a:r>
              <a:rPr lang="en-GB" dirty="0">
                <a:hlinkClick r:id="rId3"/>
              </a:rPr>
              <a:t> </a:t>
            </a:r>
            <a:r>
              <a:rPr lang="en-GB" dirty="0" err="1">
                <a:hlinkClick r:id="rId3"/>
              </a:rPr>
              <a:t>QUENNESSON</a:t>
            </a:r>
            <a:r>
              <a:rPr lang="en-GB" dirty="0"/>
              <a:t> from </a:t>
            </a:r>
            <a:r>
              <a:rPr lang="en-GB" dirty="0" err="1">
                <a:hlinkClick r:id="rId4"/>
              </a:rPr>
              <a:t>Pixabay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F8FF1A0B-B586-4956-AFBA-C3C96B9A2DC6}" type="slidenum">
              <a:rPr lang="en-GB" smtClean="0"/>
              <a:t>14</a:t>
            </a:fld>
            <a:endParaRPr lang="en-GB"/>
          </a:p>
        </p:txBody>
      </p:sp>
    </p:spTree>
    <p:extLst>
      <p:ext uri="{BB962C8B-B14F-4D97-AF65-F5344CB8AC3E}">
        <p14:creationId xmlns:p14="http://schemas.microsoft.com/office/powerpoint/2010/main" val="3229090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For other stories of saints: ‘</a:t>
            </a:r>
            <a:r>
              <a:rPr lang="en-GB" sz="1800" b="0" i="0" u="none" strike="noStrike" baseline="0" dirty="0">
                <a:solidFill>
                  <a:srgbClr val="4A4A49"/>
                </a:solidFill>
                <a:latin typeface="Roboto-Light"/>
              </a:rPr>
              <a:t>Many stories of the saints feature miraculous interactions with animals, reflecting extraordinary relationships of holy dominion. St </a:t>
            </a:r>
            <a:r>
              <a:rPr lang="en-GB" sz="1800" b="0" i="0" u="none" strike="noStrike" baseline="0" dirty="0" err="1">
                <a:solidFill>
                  <a:srgbClr val="4A4A49"/>
                </a:solidFill>
                <a:latin typeface="Roboto-Light"/>
              </a:rPr>
              <a:t>Modestos</a:t>
            </a:r>
            <a:r>
              <a:rPr lang="en-GB" sz="1800" b="0" i="0" u="none" strike="noStrike" baseline="0" dirty="0">
                <a:solidFill>
                  <a:srgbClr val="4A4A49"/>
                </a:solidFill>
                <a:latin typeface="Roboto-Light"/>
              </a:rPr>
              <a:t> healed working oxen; St </a:t>
            </a:r>
            <a:r>
              <a:rPr lang="en-GB" sz="1800" b="0" i="0" u="none" strike="noStrike" baseline="0" dirty="0" err="1">
                <a:solidFill>
                  <a:srgbClr val="4A4A49"/>
                </a:solidFill>
                <a:latin typeface="Roboto-Light"/>
              </a:rPr>
              <a:t>Melangel</a:t>
            </a:r>
            <a:r>
              <a:rPr lang="en-GB" sz="1800" b="0" i="0" u="none" strike="noStrike" baseline="0" dirty="0">
                <a:solidFill>
                  <a:srgbClr val="4A4A49"/>
                </a:solidFill>
                <a:latin typeface="Roboto-Light"/>
              </a:rPr>
              <a:t> stopped hunting dogs in their tracks and protected the hares; St Anthony preached to the fish (and they listened); and St Francis argued that responsibility for animals exceeds protecting them from harm to include caring for their every need.’ </a:t>
            </a:r>
            <a:r>
              <a:rPr lang="en-GB" sz="1800" dirty="0"/>
              <a:t>( </a:t>
            </a:r>
            <a:r>
              <a:rPr lang="en-GB" sz="1800" b="1" dirty="0"/>
              <a:t>Policy Framework p.8 )</a:t>
            </a:r>
            <a:endParaRPr lang="en-GB" sz="1800" b="0" i="0" u="none" strike="noStrike" baseline="0" dirty="0">
              <a:solidFill>
                <a:srgbClr val="4A4A49"/>
              </a:solidFill>
              <a:latin typeface="Roboto-Light"/>
            </a:endParaRPr>
          </a:p>
          <a:p>
            <a:pPr marL="285750" indent="-285750" algn="l">
              <a:buFont typeface="Arial" panose="020B0604020202020204" pitchFamily="34" charset="0"/>
              <a:buChar char="•"/>
            </a:pPr>
            <a:endParaRPr lang="en-GB" sz="1800" b="0" i="0" u="none" strike="noStrike" baseline="0" dirty="0">
              <a:solidFill>
                <a:srgbClr val="4A4A49"/>
              </a:solidFill>
              <a:latin typeface="Roboto-Light"/>
            </a:endParaRPr>
          </a:p>
          <a:p>
            <a:pPr marL="171450" indent="-171450" algn="l">
              <a:buFont typeface="Arial" panose="020B0604020202020204" pitchFamily="34" charset="0"/>
              <a:buChar char="•"/>
            </a:pPr>
            <a:r>
              <a:rPr lang="en-GB" dirty="0"/>
              <a:t>(St </a:t>
            </a:r>
            <a:r>
              <a:rPr lang="en-GB" dirty="0" err="1"/>
              <a:t>Walstan</a:t>
            </a:r>
            <a:r>
              <a:rPr lang="en-GB" dirty="0"/>
              <a:t> is the patron saint of farm workers and farm animals. https://www.stwalstans.com/)</a:t>
            </a:r>
          </a:p>
          <a:p>
            <a:pPr marL="171450" indent="-171450" algn="l">
              <a:buFont typeface="Arial" panose="020B0604020202020204" pitchFamily="34" charset="0"/>
              <a:buChar char="•"/>
            </a:pPr>
            <a:endParaRPr lang="en-GB" dirty="0"/>
          </a:p>
          <a:p>
            <a:pPr marL="171450" indent="-171450" algn="l">
              <a:buFont typeface="Arial" panose="020B0604020202020204" pitchFamily="34" charset="0"/>
              <a:buChar char="•"/>
            </a:pPr>
            <a:r>
              <a:rPr lang="en-GB" dirty="0"/>
              <a:t>Wesley – see </a:t>
            </a:r>
            <a:r>
              <a:rPr lang="en-GB" sz="1800" b="0" i="0" u="none" strike="noStrike" baseline="0" dirty="0">
                <a:latin typeface="AvenirNext-Regular"/>
              </a:rPr>
              <a:t>Clough, David L., ‘The Bible and Animal Theology’, in </a:t>
            </a:r>
            <a:r>
              <a:rPr lang="en-GB" sz="1800" b="0" i="1" u="none" strike="noStrike" baseline="0" dirty="0">
                <a:latin typeface="AvenirNext-Italic"/>
              </a:rPr>
              <a:t>The Oxford Handbook of the Bible and Ecology</a:t>
            </a:r>
            <a:r>
              <a:rPr lang="en-GB" sz="1800" b="0" i="0" u="none" strike="noStrike" baseline="0" dirty="0">
                <a:latin typeface="AvenirNext-Regular"/>
              </a:rPr>
              <a:t>, edited by Hilary Marlow, and Mark Harris, 401-12. Oxford: Oxford University Press, 2022, pp.402, 405-6. </a:t>
            </a:r>
            <a:r>
              <a:rPr lang="en-GB" sz="1800" b="1" i="0" u="none" strike="noStrike" baseline="0" dirty="0">
                <a:latin typeface="AvenirNext-Regular"/>
              </a:rPr>
              <a:t>Hub e-book </a:t>
            </a:r>
            <a:r>
              <a:rPr lang="en-GB" sz="1800" b="0" i="0" u="none" strike="noStrike" baseline="0" dirty="0">
                <a:latin typeface="AvenirNext-Regular"/>
              </a:rPr>
              <a:t> at https://hub.commonawards.org/blocks/configurable_reports/viewreport.php?id=40&amp;filter_var=9780190606749</a:t>
            </a:r>
            <a:endParaRPr lang="en-GB" dirty="0"/>
          </a:p>
          <a:p>
            <a:pPr marL="171450" indent="-171450" algn="l">
              <a:buFont typeface="Arial" panose="020B0604020202020204" pitchFamily="34" charset="0"/>
              <a:buChar char="•"/>
            </a:pPr>
            <a:endParaRPr lang="en-GB" dirty="0">
              <a:highlight>
                <a:srgbClr val="FF00FF"/>
              </a:highlight>
            </a:endParaRPr>
          </a:p>
          <a:p>
            <a:pPr marL="171450" indent="-171450" algn="l">
              <a:buFont typeface="Arial" panose="020B0604020202020204" pitchFamily="34" charset="0"/>
              <a:buChar char="•"/>
            </a:pPr>
            <a:r>
              <a:rPr lang="en-GB" dirty="0">
                <a:highlight>
                  <a:srgbClr val="FF00FF"/>
                </a:highlight>
              </a:rPr>
              <a:t>RSPCA </a:t>
            </a:r>
            <a:r>
              <a:rPr lang="en-GB" dirty="0"/>
              <a:t>see p48 in </a:t>
            </a:r>
            <a:r>
              <a:rPr lang="en-GB" b="1" dirty="0"/>
              <a:t>Hub e-book </a:t>
            </a:r>
            <a:r>
              <a:rPr lang="en-GB" dirty="0"/>
              <a:t>of Clough’s </a:t>
            </a:r>
            <a:r>
              <a:rPr lang="en-GB" i="1" dirty="0"/>
              <a:t>On Animals Vol 2: Theological Ethics:</a:t>
            </a:r>
          </a:p>
          <a:p>
            <a:pPr marL="0" indent="0" algn="l">
              <a:buFont typeface="Arial" panose="020B0604020202020204" pitchFamily="34" charset="0"/>
              <a:buNone/>
            </a:pPr>
            <a:r>
              <a:rPr lang="en-GB" i="1" dirty="0"/>
              <a:t>‘</a:t>
            </a:r>
            <a:r>
              <a:rPr lang="en-GB" i="0" dirty="0"/>
              <a:t>It is notable that Christians were active in the first efforts to improve the welfare of farmed animals through legal regulation. The first anti-cruelty legislation globally was enacted in England in 1822, with broad support from London clergy and magistrates, as a result of widespread concern over how horses, cows, oxen and sheep were being treated by their handlers. Two years later, the Society for the Prevention of Cruelty to Animals (later the RSPCA) was established at a meeting including Richard Martin, the drafter of the 1822 bill and otherwise known as ‘Humanity Dick’, the Quaker </a:t>
            </a:r>
            <a:r>
              <a:rPr lang="en-GB" i="0" dirty="0" err="1"/>
              <a:t>Fowell</a:t>
            </a:r>
            <a:r>
              <a:rPr lang="en-GB" i="0" dirty="0"/>
              <a:t> Buxton, the Anglican vicar Revd Arthur Broome, the evangelical William Wilberforce, who had been active in the campaign to legislate against the British slave trade, and Lewis </a:t>
            </a:r>
            <a:r>
              <a:rPr lang="en-GB" i="0" dirty="0" err="1"/>
              <a:t>Gompertz</a:t>
            </a:r>
            <a:r>
              <a:rPr lang="en-GB" i="0" dirty="0"/>
              <a:t>, a prominent Jew.</a:t>
            </a:r>
            <a:r>
              <a:rPr lang="en-GB" i="0" baseline="30000" dirty="0"/>
              <a:t>159</a:t>
            </a:r>
            <a:r>
              <a:rPr lang="en-GB" i="0" dirty="0"/>
              <a:t> In the twentieth century, it was the Quaker Ruth Harrison’s 1964 book Animal Machines</a:t>
            </a:r>
            <a:r>
              <a:rPr lang="en-GB" i="0" baseline="30000" dirty="0"/>
              <a:t>160</a:t>
            </a:r>
            <a:r>
              <a:rPr lang="en-GB" i="0" dirty="0"/>
              <a:t> that gained renewed public attention to farmed animal welfare, and led to the UK government’s commissioning of the </a:t>
            </a:r>
            <a:r>
              <a:rPr lang="en-GB" i="0" dirty="0" err="1"/>
              <a:t>Brambell</a:t>
            </a:r>
            <a:r>
              <a:rPr lang="en-GB" i="0" dirty="0"/>
              <a:t> Report, published in 1965, which investigated the intensive farming of animals.’</a:t>
            </a:r>
          </a:p>
          <a:p>
            <a:pPr marL="171450" indent="-171450" algn="l">
              <a:buFont typeface="Arial" panose="020B0604020202020204" pitchFamily="34" charset="0"/>
              <a:buChar char="•"/>
            </a:pPr>
            <a:r>
              <a:rPr lang="en-GB" i="0" dirty="0"/>
              <a:t>For higher levels see CEFAW Historical British Animal Theology Reader under </a:t>
            </a:r>
            <a:r>
              <a:rPr lang="en-GB" b="1" i="0" dirty="0"/>
              <a:t>Hub Plus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Miyoko </a:t>
            </a:r>
            <a:r>
              <a:rPr lang="en-GB" dirty="0" err="1">
                <a:hlinkClick r:id="rId3"/>
              </a:rPr>
              <a:t>Goto</a:t>
            </a:r>
            <a:r>
              <a:rPr lang="en-GB" dirty="0"/>
              <a:t> from </a:t>
            </a:r>
            <a:r>
              <a:rPr lang="en-GB" dirty="0" err="1">
                <a:hlinkClick r:id="rId4"/>
              </a:rPr>
              <a:t>Pixabay</a:t>
            </a:r>
            <a:endParaRPr lang="en-GB" dirty="0"/>
          </a:p>
          <a:p>
            <a:pPr marL="0" indent="0" algn="l">
              <a:buFont typeface="Arial" panose="020B0604020202020204" pitchFamily="34" charset="0"/>
              <a:buNone/>
            </a:pPr>
            <a:endParaRPr lang="en-GB" i="0" dirty="0"/>
          </a:p>
        </p:txBody>
      </p:sp>
      <p:sp>
        <p:nvSpPr>
          <p:cNvPr id="4" name="Slide Number Placeholder 3"/>
          <p:cNvSpPr>
            <a:spLocks noGrp="1"/>
          </p:cNvSpPr>
          <p:nvPr>
            <p:ph type="sldNum" sz="quarter" idx="5"/>
          </p:nvPr>
        </p:nvSpPr>
        <p:spPr/>
        <p:txBody>
          <a:bodyPr/>
          <a:lstStyle/>
          <a:p>
            <a:fld id="{F8FF1A0B-B586-4956-AFBA-C3C96B9A2DC6}" type="slidenum">
              <a:rPr lang="en-GB" smtClean="0"/>
              <a:t>15</a:t>
            </a:fld>
            <a:endParaRPr lang="en-GB"/>
          </a:p>
        </p:txBody>
      </p:sp>
    </p:spTree>
    <p:extLst>
      <p:ext uri="{BB962C8B-B14F-4D97-AF65-F5344CB8AC3E}">
        <p14:creationId xmlns:p14="http://schemas.microsoft.com/office/powerpoint/2010/main" val="399154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See Policy Framework p.6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by </a:t>
            </a:r>
            <a:r>
              <a:rPr lang="en-GB" dirty="0">
                <a:hlinkClick r:id="rId3"/>
              </a:rPr>
              <a:t>Michael Strobel</a:t>
            </a:r>
            <a:r>
              <a:rPr lang="en-GB" dirty="0"/>
              <a:t> from </a:t>
            </a:r>
            <a:r>
              <a:rPr lang="en-GB" dirty="0" err="1">
                <a:hlinkClick r:id="rId4"/>
              </a:rPr>
              <a:t>Pixabay</a:t>
            </a:r>
            <a:endParaRPr lang="en-GB" i="1" dirty="0"/>
          </a:p>
        </p:txBody>
      </p:sp>
      <p:sp>
        <p:nvSpPr>
          <p:cNvPr id="4" name="Slide Number Placeholder 3"/>
          <p:cNvSpPr>
            <a:spLocks noGrp="1"/>
          </p:cNvSpPr>
          <p:nvPr>
            <p:ph type="sldNum" sz="quarter" idx="5"/>
          </p:nvPr>
        </p:nvSpPr>
        <p:spPr/>
        <p:txBody>
          <a:bodyPr/>
          <a:lstStyle/>
          <a:p>
            <a:fld id="{F8FF1A0B-B586-4956-AFBA-C3C96B9A2DC6}" type="slidenum">
              <a:rPr lang="en-GB" smtClean="0"/>
              <a:t>16</a:t>
            </a:fld>
            <a:endParaRPr lang="en-GB"/>
          </a:p>
        </p:txBody>
      </p:sp>
    </p:spTree>
    <p:extLst>
      <p:ext uri="{BB962C8B-B14F-4D97-AF65-F5344CB8AC3E}">
        <p14:creationId xmlns:p14="http://schemas.microsoft.com/office/powerpoint/2010/main" val="295986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e.g. poultry dust-bathing, pigs rooting, etc see p22 of CEFAW Policy Framework</a:t>
            </a:r>
          </a:p>
          <a:p>
            <a:r>
              <a:rPr lang="en-GB" dirty="0"/>
              <a:t>For higher levels of study, see further material below:</a:t>
            </a:r>
          </a:p>
          <a:p>
            <a:r>
              <a:rPr lang="en-GB" b="1" i="0" dirty="0"/>
              <a:t>On Hub</a:t>
            </a:r>
            <a:r>
              <a:rPr lang="en-GB" b="1" i="1" dirty="0"/>
              <a:t> </a:t>
            </a:r>
            <a:r>
              <a:rPr lang="en-GB" b="1" i="0" dirty="0"/>
              <a:t>Clough </a:t>
            </a:r>
            <a:r>
              <a:rPr lang="en-GB" b="1" i="1" dirty="0"/>
              <a:t>- On Animals: Systematic Theology</a:t>
            </a:r>
            <a:r>
              <a:rPr lang="en-GB" b="1" i="0" dirty="0"/>
              <a:t> </a:t>
            </a:r>
            <a:r>
              <a:rPr lang="en-GB" i="0" dirty="0"/>
              <a:t>p83 ‘The biblical view, evident in Genesis 9 and other texts such as Job 38–41 and Psalm 104, is that each creature has been given its place within God’s creation and the Genesis 9 covenant is an expression of a divine expectation that creatures will live within the boundaries God has established for them. ‘</a:t>
            </a:r>
          </a:p>
          <a:p>
            <a:endParaRPr lang="en-GB" i="0" dirty="0"/>
          </a:p>
          <a:p>
            <a:r>
              <a:rPr lang="en-GB" i="0" dirty="0"/>
              <a:t>112 ‘For now, humans should seek to live in a way that reflects God’s gracious purposes to all creatures, on the grounds that they are a species uniquely capable of taking a view as to what might lead to the flourishing of other creatures; in the new creation, humans will be able to set aside this responsibility and join with other creatures in the praises of the lamb (Rev. 4.1–5.14).’</a:t>
            </a:r>
          </a:p>
          <a:p>
            <a:endParaRPr lang="en-GB" i="0" dirty="0"/>
          </a:p>
          <a:p>
            <a:r>
              <a:rPr lang="en-GB" i="0" dirty="0"/>
              <a:t>118 ‘Given that God did not merely establish the world for our own convenience, but wills the flourishing of all God’s creatures, we must ask what this might this mean for the appropriateness of Christian uses of other animals for food, clothing, labour, research, entertainment, companions and for our responsibilities to non-human animals that live beyond relationships of domestication. ‘</a:t>
            </a:r>
          </a:p>
          <a:p>
            <a:endParaRPr lang="en-GB" i="0" dirty="0"/>
          </a:p>
          <a:p>
            <a:r>
              <a:rPr lang="en-GB" b="1" i="0" dirty="0"/>
              <a:t>On Hub Clough </a:t>
            </a:r>
            <a:r>
              <a:rPr lang="en-GB" b="1" i="1" dirty="0"/>
              <a:t>On Animals: Ethics</a:t>
            </a:r>
            <a:r>
              <a:rPr lang="en-GB" i="0" dirty="0"/>
              <a:t> p23 ‘Once we have recognized other animals as fellow creatures that glorify God in their flourishing, fellow beneficiaries of God’s work of reconciling all things in Jesus Christ, and fellow participants in the new creation, we cannot be complacent about causing them to suffer. It may be justifiable to cause suffering to a non-human animal – for example, to give an injection that benefits the animal – but it must be justifiable to do so, i.e. there must be some justifying reason’</a:t>
            </a:r>
            <a:endParaRPr lang="en-GB" i="1" dirty="0"/>
          </a:p>
        </p:txBody>
      </p:sp>
      <p:sp>
        <p:nvSpPr>
          <p:cNvPr id="4" name="Slide Number Placeholder 3"/>
          <p:cNvSpPr>
            <a:spLocks noGrp="1"/>
          </p:cNvSpPr>
          <p:nvPr>
            <p:ph type="sldNum" sz="quarter" idx="5"/>
          </p:nvPr>
        </p:nvSpPr>
        <p:spPr/>
        <p:txBody>
          <a:bodyPr/>
          <a:lstStyle/>
          <a:p>
            <a:fld id="{F8FF1A0B-B586-4956-AFBA-C3C96B9A2DC6}" type="slidenum">
              <a:rPr lang="en-GB" smtClean="0"/>
              <a:t>17</a:t>
            </a:fld>
            <a:endParaRPr lang="en-GB"/>
          </a:p>
        </p:txBody>
      </p:sp>
    </p:spTree>
    <p:extLst>
      <p:ext uri="{BB962C8B-B14F-4D97-AF65-F5344CB8AC3E}">
        <p14:creationId xmlns:p14="http://schemas.microsoft.com/office/powerpoint/2010/main" val="379705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18</a:t>
            </a:fld>
            <a:endParaRPr lang="en-GB"/>
          </a:p>
        </p:txBody>
      </p:sp>
    </p:spTree>
    <p:extLst>
      <p:ext uri="{BB962C8B-B14F-4D97-AF65-F5344CB8AC3E}">
        <p14:creationId xmlns:p14="http://schemas.microsoft.com/office/powerpoint/2010/main" val="1161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See Policy Framework pp. 8-9 for outline of economic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IMAGE COPYRIGHTED AS NOTED ABOVE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Alamy</a:t>
            </a:r>
            <a:r>
              <a:rPr lang="en-GB" sz="1800" dirty="0">
                <a:effectLst/>
                <a:latin typeface="Calibri" panose="020F0502020204030204" pitchFamily="34" charset="0"/>
                <a:ea typeface="Calibri" panose="020F0502020204030204" pitchFamily="34" charset="0"/>
                <a:cs typeface="Times New Roman" panose="02020603050405020304" pitchFamily="18" charset="0"/>
              </a:rPr>
              <a:t> stock photos in this presentation may only be legally used within CEFAW Education publications.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CEFAW image </a:t>
            </a:r>
            <a:r>
              <a:rPr lang="en-GB" sz="1800" dirty="0">
                <a:effectLst/>
                <a:latin typeface="Calibri" panose="020F0502020204030204" pitchFamily="34" charset="0"/>
                <a:ea typeface="Calibri" panose="020F0502020204030204" pitchFamily="34" charset="0"/>
              </a:rPr>
              <a:t>Farmers debt markets profit sign </a:t>
            </a:r>
            <a:r>
              <a:rPr lang="en-GB" sz="1800" dirty="0">
                <a:effectLst/>
                <a:latin typeface="Calibri" panose="020F0502020204030204" pitchFamily="34" charset="0"/>
                <a:ea typeface="Calibri" panose="020F0502020204030204" pitchFamily="34" charset="0"/>
                <a:cs typeface="Times New Roman" panose="02020603050405020304" pitchFamily="18" charset="0"/>
              </a:rPr>
              <a:t>IMAGE COPYRIGHTED AS NOTED ABOVE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19</a:t>
            </a:fld>
            <a:endParaRPr lang="en-GB"/>
          </a:p>
        </p:txBody>
      </p:sp>
    </p:spTree>
    <p:extLst>
      <p:ext uri="{BB962C8B-B14F-4D97-AF65-F5344CB8AC3E}">
        <p14:creationId xmlns:p14="http://schemas.microsoft.com/office/powerpoint/2010/main" val="45133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Image by </a:t>
            </a:r>
            <a:r>
              <a:rPr lang="en-GB" dirty="0">
                <a:hlinkClick r:id="rId3"/>
              </a:rPr>
              <a:t>Tom</a:t>
            </a:r>
            <a:r>
              <a:rPr lang="en-GB" dirty="0"/>
              <a:t> from </a:t>
            </a:r>
            <a:r>
              <a:rPr lang="en-GB" dirty="0" err="1">
                <a:hlinkClick r:id="rId4"/>
              </a:rPr>
              <a:t>Pixabay</a:t>
            </a:r>
            <a:endParaRPr lang="en-GB" dirty="0"/>
          </a:p>
          <a:p>
            <a:r>
              <a:rPr lang="en-GB" dirty="0"/>
              <a:t>You may wish to use this as another illustration or fade it to use as background.</a:t>
            </a:r>
          </a:p>
        </p:txBody>
      </p:sp>
      <p:sp>
        <p:nvSpPr>
          <p:cNvPr id="4" name="Slide Number Placeholder 3"/>
          <p:cNvSpPr>
            <a:spLocks noGrp="1"/>
          </p:cNvSpPr>
          <p:nvPr>
            <p:ph type="sldNum" sz="quarter" idx="5"/>
          </p:nvPr>
        </p:nvSpPr>
        <p:spPr/>
        <p:txBody>
          <a:bodyPr/>
          <a:lstStyle/>
          <a:p>
            <a:fld id="{F8FF1A0B-B586-4956-AFBA-C3C96B9A2DC6}" type="slidenum">
              <a:rPr lang="en-GB" smtClean="0"/>
              <a:t>2</a:t>
            </a:fld>
            <a:endParaRPr lang="en-GB"/>
          </a:p>
        </p:txBody>
      </p:sp>
    </p:spTree>
    <p:extLst>
      <p:ext uri="{BB962C8B-B14F-4D97-AF65-F5344CB8AC3E}">
        <p14:creationId xmlns:p14="http://schemas.microsoft.com/office/powerpoint/2010/main" val="212133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Pressures from factors above lead to pressures on farming practices: Drawing on Part 3 of CEFAW Policy Framework</a:t>
            </a:r>
          </a:p>
          <a:p>
            <a:pPr marL="228600" indent="-228600">
              <a:buAutoNum type="arabicPeriod"/>
            </a:pPr>
            <a:r>
              <a:rPr lang="en-GB" dirty="0"/>
              <a:t>lack of freedom to express species-specific behaviours e.g. poultry dustbathing (see p22 of Framework)</a:t>
            </a:r>
          </a:p>
          <a:p>
            <a:pPr marL="228600" indent="-228600">
              <a:buAutoNum type="arabicPeriod"/>
            </a:pPr>
            <a:r>
              <a:rPr lang="en-GB" dirty="0"/>
              <a:t>Castration, tail docking, beak trimming, dehorning may enhance negative freedoms, reduce harm (from fighting etc) but can reduce positive freedoms such as typical behaviour such as mating, </a:t>
            </a:r>
          </a:p>
          <a:p>
            <a:endParaRPr lang="en-GB" dirty="0"/>
          </a:p>
          <a:p>
            <a:r>
              <a:rPr lang="en-GB" dirty="0"/>
              <a:t>Image is of a chicken dust-bathing. Image by </a:t>
            </a:r>
            <a:r>
              <a:rPr lang="en-GB" dirty="0" err="1">
                <a:hlinkClick r:id="rId3"/>
              </a:rPr>
              <a:t>usd-susanne</a:t>
            </a:r>
            <a:r>
              <a:rPr lang="en-GB" dirty="0"/>
              <a:t> from </a:t>
            </a:r>
            <a:r>
              <a:rPr lang="en-GB" dirty="0" err="1">
                <a:hlinkClick r:id="rId4"/>
              </a:rPr>
              <a:t>Pixabay</a:t>
            </a:r>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20</a:t>
            </a:fld>
            <a:endParaRPr lang="en-GB"/>
          </a:p>
        </p:txBody>
      </p:sp>
    </p:spTree>
    <p:extLst>
      <p:ext uri="{BB962C8B-B14F-4D97-AF65-F5344CB8AC3E}">
        <p14:creationId xmlns:p14="http://schemas.microsoft.com/office/powerpoint/2010/main" val="3661666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Pressures from factors above lead to pressures on farming practices: Drawing on Part 3 of CEFAW Policy Framework</a:t>
            </a:r>
          </a:p>
          <a:p>
            <a:pPr marL="228600" indent="-228600">
              <a:buFont typeface="+mj-lt"/>
              <a:buAutoNum type="arabicPeriod" startAt="3"/>
            </a:pPr>
            <a:r>
              <a:rPr lang="en-GB" dirty="0"/>
              <a:t>Eggs, calves, removed from mothers. Can reduce disease spreading – and some argue removing calves immediately after birth is less stressful than some weeks later – but prevents positive freedoms of parent/offspring bonding</a:t>
            </a:r>
          </a:p>
          <a:p>
            <a:pPr marL="228600" indent="-228600">
              <a:buFont typeface="+mj-lt"/>
              <a:buAutoNum type="arabicPeriod" startAt="3"/>
            </a:pPr>
            <a:r>
              <a:rPr lang="en-GB" dirty="0"/>
              <a:t>Care on farm leads to negative freedom of not dying from disease but many animals killed after only living fraction of their lifespan and therefore curb flourishing.</a:t>
            </a:r>
          </a:p>
          <a:p>
            <a:pPr marL="228600" indent="-228600">
              <a:buFont typeface="+mj-lt"/>
              <a:buAutoNum type="arabicPeriod" startAt="3"/>
            </a:pPr>
            <a:r>
              <a:rPr lang="en-GB" dirty="0"/>
              <a:t>e.g. bred for body mass but legs struggle to carry the body mass. Viewed as economic units</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t>Image by </a:t>
            </a:r>
            <a:r>
              <a:rPr lang="en-GB" sz="2800" dirty="0">
                <a:hlinkClick r:id="rId3"/>
              </a:rPr>
              <a:t>Alois </a:t>
            </a:r>
            <a:r>
              <a:rPr lang="en-GB" sz="2800" dirty="0" err="1">
                <a:hlinkClick r:id="rId3"/>
              </a:rPr>
              <a:t>Grundner</a:t>
            </a:r>
            <a:r>
              <a:rPr lang="en-GB" sz="2800" dirty="0"/>
              <a:t> from </a:t>
            </a:r>
            <a:r>
              <a:rPr lang="en-GB" sz="2800" dirty="0" err="1">
                <a:hlinkClick r:id="rId4"/>
              </a:rPr>
              <a:t>Pixabay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21</a:t>
            </a:fld>
            <a:endParaRPr lang="en-GB"/>
          </a:p>
        </p:txBody>
      </p:sp>
    </p:spTree>
    <p:extLst>
      <p:ext uri="{BB962C8B-B14F-4D97-AF65-F5344CB8AC3E}">
        <p14:creationId xmlns:p14="http://schemas.microsoft.com/office/powerpoint/2010/main" val="2837341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 Policy Framework p50. Other tables for other species in Part 3,  pp.18-51.</a:t>
            </a:r>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22</a:t>
            </a:fld>
            <a:endParaRPr lang="en-GB"/>
          </a:p>
        </p:txBody>
      </p:sp>
    </p:spTree>
    <p:extLst>
      <p:ext uri="{BB962C8B-B14F-4D97-AF65-F5344CB8AC3E}">
        <p14:creationId xmlns:p14="http://schemas.microsoft.com/office/powerpoint/2010/main" val="901806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IMAGE COPYRIGHTED AS NOTED ABOVE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Alamy</a:t>
            </a:r>
            <a:r>
              <a:rPr lang="en-GB" sz="1800" dirty="0">
                <a:effectLst/>
                <a:latin typeface="Calibri" panose="020F0502020204030204" pitchFamily="34" charset="0"/>
                <a:ea typeface="Calibri" panose="020F0502020204030204" pitchFamily="34" charset="0"/>
                <a:cs typeface="Times New Roman" panose="02020603050405020304" pitchFamily="18" charset="0"/>
              </a:rPr>
              <a:t> stock photos in this presentation may only be legally used within CEFAW Education publications.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CEFAW image Rotary milking parlour Terry Mathews / </a:t>
            </a:r>
            <a:r>
              <a:rPr lang="en-GB" sz="1800" dirty="0" err="1">
                <a:effectLst/>
                <a:latin typeface="Calibri" panose="020F0502020204030204" pitchFamily="34" charset="0"/>
                <a:ea typeface="Times New Roman" panose="02020603050405020304" pitchFamily="18" charset="0"/>
              </a:rPr>
              <a:t>Alamy</a:t>
            </a:r>
            <a:r>
              <a:rPr lang="en-GB" sz="1800" dirty="0">
                <a:effectLst/>
                <a:latin typeface="Calibri" panose="020F0502020204030204" pitchFamily="34" charset="0"/>
                <a:ea typeface="Times New Roman" panose="02020603050405020304" pitchFamily="18" charset="0"/>
              </a:rPr>
              <a:t> Stock Photo</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23</a:t>
            </a:fld>
            <a:endParaRPr lang="en-GB"/>
          </a:p>
        </p:txBody>
      </p:sp>
    </p:spTree>
    <p:extLst>
      <p:ext uri="{BB962C8B-B14F-4D97-AF65-F5344CB8AC3E}">
        <p14:creationId xmlns:p14="http://schemas.microsoft.com/office/powerpoint/2010/main" val="754032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24</a:t>
            </a:fld>
            <a:endParaRPr lang="en-GB"/>
          </a:p>
        </p:txBody>
      </p:sp>
    </p:spTree>
    <p:extLst>
      <p:ext uri="{BB962C8B-B14F-4D97-AF65-F5344CB8AC3E}">
        <p14:creationId xmlns:p14="http://schemas.microsoft.com/office/powerpoint/2010/main" val="2499571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space for class reflections is followed by those from the CEFAW project, but this could be put later, after </a:t>
            </a:r>
            <a:r>
              <a:rPr lang="en-GB"/>
              <a:t>the CEFAW slides.</a:t>
            </a:r>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25</a:t>
            </a:fld>
            <a:endParaRPr lang="en-GB"/>
          </a:p>
        </p:txBody>
      </p:sp>
    </p:spTree>
    <p:extLst>
      <p:ext uri="{BB962C8B-B14F-4D97-AF65-F5344CB8AC3E}">
        <p14:creationId xmlns:p14="http://schemas.microsoft.com/office/powerpoint/2010/main" val="3173436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See pp34-35 of the report for recommendations to Christian groups</a:t>
            </a:r>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26</a:t>
            </a:fld>
            <a:endParaRPr lang="en-GB"/>
          </a:p>
        </p:txBody>
      </p:sp>
    </p:spTree>
    <p:extLst>
      <p:ext uri="{BB962C8B-B14F-4D97-AF65-F5344CB8AC3E}">
        <p14:creationId xmlns:p14="http://schemas.microsoft.com/office/powerpoint/2010/main" val="3486612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See pp34-35 of the report for recommendations to Christian groups</a:t>
            </a:r>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27</a:t>
            </a:fld>
            <a:endParaRPr lang="en-GB"/>
          </a:p>
        </p:txBody>
      </p:sp>
    </p:spTree>
    <p:extLst>
      <p:ext uri="{BB962C8B-B14F-4D97-AF65-F5344CB8AC3E}">
        <p14:creationId xmlns:p14="http://schemas.microsoft.com/office/powerpoint/2010/main" val="4180828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dirty="0"/>
              <a:t>Bauckham, Richard (2002) ‘Joining Creation’s Praise of God.’ </a:t>
            </a:r>
            <a:r>
              <a:rPr lang="en-GB" sz="1200" i="1" dirty="0"/>
              <a:t>Ecotheology </a:t>
            </a:r>
            <a:r>
              <a:rPr lang="en-GB" sz="1200" dirty="0"/>
              <a:t>7:45-59.</a:t>
            </a:r>
          </a:p>
          <a:p>
            <a:r>
              <a:rPr lang="en-GB" sz="1200" dirty="0"/>
              <a:t>Clough, David L.  </a:t>
            </a:r>
            <a:r>
              <a:rPr lang="en-GB" sz="1200" i="1" dirty="0"/>
              <a:t>On Animals: Volume I: Systematic Theology: 1</a:t>
            </a:r>
            <a:r>
              <a:rPr lang="en-GB" sz="1200" dirty="0"/>
              <a:t> (London &amp; New York: T&amp;T Clark, 2011)</a:t>
            </a:r>
          </a:p>
          <a:p>
            <a:r>
              <a:rPr lang="en-GB" sz="1200" i="1" dirty="0"/>
              <a:t>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https://hub.commonawards.org/blocks/configurable_reports/viewreport.php?id=40&amp;filter_var=9780567171214</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i="1" dirty="0"/>
          </a:p>
          <a:p>
            <a:r>
              <a:rPr lang="en-GB" sz="1200" dirty="0"/>
              <a:t>Clough, David L.  </a:t>
            </a:r>
            <a:r>
              <a:rPr lang="en-GB" sz="1200" i="1" dirty="0"/>
              <a:t>On Animals: Volume 2: Theological Ethics: 1</a:t>
            </a:r>
            <a:r>
              <a:rPr lang="en-GB" sz="1200" dirty="0"/>
              <a:t> (London &amp; New York: T&amp;T Clark, 2018)</a:t>
            </a:r>
          </a:p>
          <a:p>
            <a:r>
              <a:rPr lang="en-GB" sz="1200" i="1" dirty="0"/>
              <a:t>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https://hub.commonawards.org/blocks/configurable_reports/viewreport.php?id=40&amp;filter_var=9780567660886</a:t>
            </a:r>
            <a:endParaRPr lang="en-GB" sz="1200" i="1" dirty="0"/>
          </a:p>
          <a:p>
            <a:r>
              <a:rPr lang="en-GB" sz="1200" dirty="0"/>
              <a:t>Fretheim, Terence E. (1987) ‘Nature’s Praise of God In The Psalms.’ </a:t>
            </a:r>
            <a:r>
              <a:rPr lang="en-GB" sz="1200" i="1" dirty="0"/>
              <a:t>Ex </a:t>
            </a:r>
            <a:r>
              <a:rPr lang="en-GB" sz="1200" i="1" dirty="0" err="1"/>
              <a:t>Auditu</a:t>
            </a:r>
            <a:r>
              <a:rPr lang="en-GB" sz="1200" i="1" dirty="0"/>
              <a:t> </a:t>
            </a:r>
            <a:r>
              <a:rPr lang="en-GB" sz="1200" dirty="0"/>
              <a:t>3:16-30.</a:t>
            </a:r>
          </a:p>
        </p:txBody>
      </p:sp>
      <p:sp>
        <p:nvSpPr>
          <p:cNvPr id="4" name="Slide Number Placeholder 3"/>
          <p:cNvSpPr>
            <a:spLocks noGrp="1"/>
          </p:cNvSpPr>
          <p:nvPr>
            <p:ph type="sldNum" sz="quarter" idx="5"/>
          </p:nvPr>
        </p:nvSpPr>
        <p:spPr/>
        <p:txBody>
          <a:bodyPr/>
          <a:lstStyle/>
          <a:p>
            <a:fld id="{F8FF1A0B-B586-4956-AFBA-C3C96B9A2DC6}" type="slidenum">
              <a:rPr lang="en-GB" smtClean="0"/>
              <a:t>28</a:t>
            </a:fld>
            <a:endParaRPr lang="en-GB"/>
          </a:p>
        </p:txBody>
      </p:sp>
    </p:spTree>
    <p:extLst>
      <p:ext uri="{BB962C8B-B14F-4D97-AF65-F5344CB8AC3E}">
        <p14:creationId xmlns:p14="http://schemas.microsoft.com/office/powerpoint/2010/main" val="153065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set is based around biblical, theological and farming data from this project, whose principal authors include both theologians with considerable experience in this field and a veterinarian. Discussions and input were also obtained from various partner organisations, including Church bodies  (</a:t>
            </a:r>
            <a:r>
              <a:rPr lang="en-GB" dirty="0" err="1"/>
              <a:t>CoE</a:t>
            </a:r>
            <a:r>
              <a:rPr lang="en-GB" dirty="0"/>
              <a:t>, </a:t>
            </a:r>
            <a:r>
              <a:rPr lang="en-GB" dirty="0" err="1"/>
              <a:t>CoW</a:t>
            </a:r>
            <a:r>
              <a:rPr lang="en-GB" dirty="0"/>
              <a:t>, </a:t>
            </a:r>
            <a:r>
              <a:rPr lang="en-GB" dirty="0" err="1"/>
              <a:t>CoS</a:t>
            </a:r>
            <a:r>
              <a:rPr lang="en-GB" dirty="0"/>
              <a:t>, RC, Methodist and URC), and organizations concerned with animal welfare (see p61 of booklet, downloadable from here https://www.abdn.ac.uk/sdhp/divinity-religious-studies/cefaw/cefaw-policy-framework-2138.php).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project is widely based, taking economic and technological issues into account.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set is structured around the Wesleyan Quadrilateral and offers the project’s conclusions towards the end. It may be changed to suit the focus the user wishes to give but acknowledgement of the project and its logo should be retained.</a:t>
            </a:r>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3</a:t>
            </a:fld>
            <a:endParaRPr lang="en-GB"/>
          </a:p>
        </p:txBody>
      </p:sp>
    </p:spTree>
    <p:extLst>
      <p:ext uri="{BB962C8B-B14F-4D97-AF65-F5344CB8AC3E}">
        <p14:creationId xmlns:p14="http://schemas.microsoft.com/office/powerpoint/2010/main" val="345143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All Christians eat and many eat animal products from farmed animals; eating together is an important part of Christian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Creaturely flourishing matters in Christian theology; God creates and sustains all creatures so all share the creaturely purpose of glorifying God in their flourishing.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There is evidence that some farming practices result in less than good treatment of animals, or even in poor conditions where they cannot flourish.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by </a:t>
            </a:r>
            <a:r>
              <a:rPr lang="en-GB" dirty="0">
                <a:hlinkClick r:id="rId3"/>
              </a:rPr>
              <a:t>David Mark</a:t>
            </a:r>
            <a:r>
              <a:rPr lang="en-GB" dirty="0"/>
              <a:t> from </a:t>
            </a:r>
            <a:r>
              <a:rPr lang="en-GB" dirty="0" err="1">
                <a:hlinkClick r:id="rId4"/>
              </a:rPr>
              <a:t>Pixabay</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4</a:t>
            </a:fld>
            <a:endParaRPr lang="en-GB"/>
          </a:p>
        </p:txBody>
      </p:sp>
    </p:spTree>
    <p:extLst>
      <p:ext uri="{BB962C8B-B14F-4D97-AF65-F5344CB8AC3E}">
        <p14:creationId xmlns:p14="http://schemas.microsoft.com/office/powerpoint/2010/main" val="417718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Firstly, we consider some biblical resources for reflection on this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5</a:t>
            </a:fld>
            <a:endParaRPr lang="en-GB"/>
          </a:p>
        </p:txBody>
      </p:sp>
    </p:spTree>
    <p:extLst>
      <p:ext uri="{BB962C8B-B14F-4D97-AF65-F5344CB8AC3E}">
        <p14:creationId xmlns:p14="http://schemas.microsoft.com/office/powerpoint/2010/main" val="72646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Just some of the possible general examples given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also (for level 5) </a:t>
            </a:r>
            <a:r>
              <a:rPr lang="en-GB" b="0" dirty="0"/>
              <a:t>Rich</a:t>
            </a:r>
            <a:r>
              <a:rPr lang="en-GB" sz="1200" b="0" i="0" u="none" strike="noStrike" baseline="0" dirty="0"/>
              <a:t>ard Bauckham (2002) ‘Joining Creation’s Praise of God.’ </a:t>
            </a:r>
            <a:r>
              <a:rPr lang="en-GB" sz="1200" b="0" i="1" u="none" strike="noStrike" baseline="0" dirty="0"/>
              <a:t>Ecotheology </a:t>
            </a:r>
            <a:r>
              <a:rPr lang="en-GB" sz="1200" b="0" u="none" strike="noStrike" baseline="0" dirty="0"/>
              <a:t>7:45-5</a:t>
            </a:r>
            <a:r>
              <a:rPr lang="en-GB" sz="1200" b="0" i="0" u="none" strike="noStrike" baseline="0" dirty="0"/>
              <a:t>9.</a:t>
            </a:r>
          </a:p>
          <a:p>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6</a:t>
            </a:fld>
            <a:endParaRPr lang="en-GB"/>
          </a:p>
        </p:txBody>
      </p:sp>
    </p:spTree>
    <p:extLst>
      <p:ext uri="{BB962C8B-B14F-4D97-AF65-F5344CB8AC3E}">
        <p14:creationId xmlns:p14="http://schemas.microsoft.com/office/powerpoint/2010/main" val="381322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God is concerned with more than the human.</a:t>
            </a:r>
          </a:p>
          <a:p>
            <a:pPr marL="171450" indent="-171450">
              <a:buFont typeface="Arial" panose="020B0604020202020204" pitchFamily="34" charset="0"/>
              <a:buChar char="•"/>
            </a:pPr>
            <a:r>
              <a:rPr lang="en-GB" dirty="0"/>
              <a:t>For levels 5 upwards, see CEFAW annotated reading list on the debate around  ‘subdue and have dominion’ which </a:t>
            </a:r>
            <a:r>
              <a:rPr lang="en-GB"/>
              <a:t>is on</a:t>
            </a:r>
            <a:r>
              <a:rPr lang="en-GB" b="1"/>
              <a:t> Hub Plus. </a:t>
            </a:r>
            <a:r>
              <a:rPr lang="en-GB" b="0" dirty="0"/>
              <a:t>Briefly, some (e.g. </a:t>
            </a:r>
            <a:r>
              <a:rPr lang="en-GB" b="0" dirty="0" err="1"/>
              <a:t>Habel</a:t>
            </a:r>
            <a:r>
              <a:rPr lang="en-GB" b="0" dirty="0"/>
              <a:t>) argue the language is inescapably hierarchical and implies the use of force/exploitation. Others (e.g. Bauckham) suggest the dominion should be of the same kind as God’s (i.e. caring, supporting – see Eze 24.4 for the things it should include) and that ‘subdue’ applies to the land and should be translated ‘</a:t>
            </a:r>
            <a:r>
              <a:rPr lang="en-GB" i="0" dirty="0"/>
              <a:t>occupy’ or ‘take possession’. </a:t>
            </a:r>
            <a:endParaRPr lang="en-GB" dirty="0"/>
          </a:p>
          <a:p>
            <a:pPr marL="171450" indent="-171450">
              <a:buFont typeface="Arial" panose="020B0604020202020204" pitchFamily="34" charset="0"/>
              <a:buChar char="•"/>
            </a:pPr>
            <a:r>
              <a:rPr lang="en-GB" dirty="0"/>
              <a:t>Domestic animals – see next slides for more.</a:t>
            </a:r>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Image by </a:t>
            </a:r>
            <a:r>
              <a:rPr lang="en-GB" dirty="0">
                <a:hlinkClick r:id="rId3"/>
              </a:rPr>
              <a:t>Sheri McFarland</a:t>
            </a:r>
            <a:r>
              <a:rPr lang="en-GB" dirty="0"/>
              <a:t> from </a:t>
            </a:r>
            <a:r>
              <a:rPr lang="en-GB" dirty="0" err="1">
                <a:hlinkClick r:id="rId4"/>
              </a:rPr>
              <a:t>Pixabay</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7</a:t>
            </a:fld>
            <a:endParaRPr lang="en-GB"/>
          </a:p>
        </p:txBody>
      </p:sp>
    </p:spTree>
    <p:extLst>
      <p:ext uri="{BB962C8B-B14F-4D97-AF65-F5344CB8AC3E}">
        <p14:creationId xmlns:p14="http://schemas.microsoft.com/office/powerpoint/2010/main" val="335702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dirty="0"/>
              <a:t>Animals should be enabled to flourish in terms of reproduction of their kind.</a:t>
            </a:r>
          </a:p>
          <a:p>
            <a:pPr marL="171450" indent="-171450" algn="l">
              <a:buFont typeface="Arial" panose="020B0604020202020204" pitchFamily="34" charset="0"/>
              <a:buChar char="•"/>
            </a:pPr>
            <a:r>
              <a:rPr lang="en-GB" dirty="0"/>
              <a:t>Domestic animals should not be over-worked, should be fed and generally well-treated.</a:t>
            </a:r>
          </a:p>
          <a:p>
            <a:pPr marL="171450" indent="-171450" algn="l">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Image by </a:t>
            </a:r>
            <a:r>
              <a:rPr lang="en-GB" dirty="0">
                <a:hlinkClick r:id="rId3"/>
              </a:rPr>
              <a:t>CLAUDINE </a:t>
            </a:r>
            <a:r>
              <a:rPr lang="en-GB" dirty="0" err="1">
                <a:hlinkClick r:id="rId3"/>
              </a:rPr>
              <a:t>BARGETON</a:t>
            </a:r>
            <a:r>
              <a:rPr lang="en-GB" dirty="0"/>
              <a:t> from </a:t>
            </a:r>
            <a:r>
              <a:rPr lang="en-GB" dirty="0" err="1">
                <a:hlinkClick r:id="rId4"/>
              </a:rPr>
              <a:t>Pixabay</a:t>
            </a:r>
            <a:endParaRPr lang="en-GB" dirty="0"/>
          </a:p>
          <a:p>
            <a:pPr marL="171450" indent="-171450" algn="l">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8FF1A0B-B586-4956-AFBA-C3C96B9A2DC6}" type="slidenum">
              <a:rPr lang="en-GB" smtClean="0"/>
              <a:t>8</a:t>
            </a:fld>
            <a:endParaRPr lang="en-GB"/>
          </a:p>
        </p:txBody>
      </p:sp>
    </p:spTree>
    <p:extLst>
      <p:ext uri="{BB962C8B-B14F-4D97-AF65-F5344CB8AC3E}">
        <p14:creationId xmlns:p14="http://schemas.microsoft.com/office/powerpoint/2010/main" val="276040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GB" dirty="0"/>
              <a:t>Images of eschatological flourishing of all creatures include some featuring livestock.</a:t>
            </a:r>
          </a:p>
        </p:txBody>
      </p:sp>
      <p:sp>
        <p:nvSpPr>
          <p:cNvPr id="4" name="Slide Number Placeholder 3"/>
          <p:cNvSpPr>
            <a:spLocks noGrp="1"/>
          </p:cNvSpPr>
          <p:nvPr>
            <p:ph type="sldNum" sz="quarter" idx="5"/>
          </p:nvPr>
        </p:nvSpPr>
        <p:spPr/>
        <p:txBody>
          <a:bodyPr/>
          <a:lstStyle/>
          <a:p>
            <a:fld id="{F8FF1A0B-B586-4956-AFBA-C3C96B9A2DC6}" type="slidenum">
              <a:rPr lang="en-GB" smtClean="0"/>
              <a:t>9</a:t>
            </a:fld>
            <a:endParaRPr lang="en-GB"/>
          </a:p>
        </p:txBody>
      </p:sp>
    </p:spTree>
    <p:extLst>
      <p:ext uri="{BB962C8B-B14F-4D97-AF65-F5344CB8AC3E}">
        <p14:creationId xmlns:p14="http://schemas.microsoft.com/office/powerpoint/2010/main" val="240387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2E6E-A432-E6BD-763A-94500E5255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C5C17F-ECAE-5028-827A-3993CE331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B2CF02-235C-E92E-2B14-F42A21843F90}"/>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5" name="Footer Placeholder 4">
            <a:extLst>
              <a:ext uri="{FF2B5EF4-FFF2-40B4-BE49-F238E27FC236}">
                <a16:creationId xmlns:a16="http://schemas.microsoft.com/office/drawing/2014/main" id="{4B95CFA4-DB79-A349-DE13-AA97F8E54F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0FDF7C-9ED2-8D7B-FF08-02D0170B5303}"/>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108579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5E8C-93C9-4BBF-90E9-B8E2D7EDD4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3C5455-C622-29EE-2869-7CD6174EF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5026D-58D3-481B-5F0E-EFAFF8BC485C}"/>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5" name="Footer Placeholder 4">
            <a:extLst>
              <a:ext uri="{FF2B5EF4-FFF2-40B4-BE49-F238E27FC236}">
                <a16:creationId xmlns:a16="http://schemas.microsoft.com/office/drawing/2014/main" id="{97D6DF63-B84D-1D19-751D-7D3016ADA5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9D25E-5DF5-9191-62BC-0469628DD2ED}"/>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233004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2F69D-731D-1725-FAFB-7C1471A3D848}"/>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969487-9B25-C942-8C4C-10BC0007BD4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3A00B6-E7DB-3C22-88B4-A76AD6AB8F2B}"/>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5" name="Footer Placeholder 4">
            <a:extLst>
              <a:ext uri="{FF2B5EF4-FFF2-40B4-BE49-F238E27FC236}">
                <a16:creationId xmlns:a16="http://schemas.microsoft.com/office/drawing/2014/main" id="{DBA80B8B-E2A6-E3DD-525A-290BC62F0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539E2A-C24C-F5FE-C3FF-47666B7D1860}"/>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43943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DF3C-BDB5-D246-BAE0-726ED3E8FF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A03CE9-5972-927D-BB1A-8B4793DCB0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A3A755-E779-27BB-BD43-E577E0B2C09E}"/>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5" name="Footer Placeholder 4">
            <a:extLst>
              <a:ext uri="{FF2B5EF4-FFF2-40B4-BE49-F238E27FC236}">
                <a16:creationId xmlns:a16="http://schemas.microsoft.com/office/drawing/2014/main" id="{E7B84663-E346-4B0B-3779-01F19F56C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9591-9B00-9363-72EB-A8823634AE30}"/>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132604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5CBB-5154-AFB7-811E-3B5CD535AA5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EBEE2A-3917-A7DB-84B9-8F627D41B072}"/>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B290F4-4B43-2977-EBA4-B1F28F6AA069}"/>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5" name="Footer Placeholder 4">
            <a:extLst>
              <a:ext uri="{FF2B5EF4-FFF2-40B4-BE49-F238E27FC236}">
                <a16:creationId xmlns:a16="http://schemas.microsoft.com/office/drawing/2014/main" id="{C7923F5E-89A0-EDA3-3D33-D1C712DDCC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F0043E-203D-9C44-34D9-59226559979B}"/>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98312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37F5-36E5-5F70-C6D1-643E567F5C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636008-D70D-E8F9-F135-3C42E6ACA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ED67F5-ECF3-31D4-2F53-CE90E7A021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333AB5-522D-E21B-E65C-CC7EA76A36CE}"/>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6" name="Footer Placeholder 5">
            <a:extLst>
              <a:ext uri="{FF2B5EF4-FFF2-40B4-BE49-F238E27FC236}">
                <a16:creationId xmlns:a16="http://schemas.microsoft.com/office/drawing/2014/main" id="{DF8C456F-6448-7B78-2D91-20B00C0E9F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C067F4-10AF-0C57-37A8-0C4BE66284B1}"/>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25684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22A3-DD85-55E0-52C7-EDD4D0A70D57}"/>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362D5C-34E5-DEDF-E10E-9DF74D3F6C8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CA7FDD-F80B-9786-BB0B-317331F3EF1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D6DABF-2751-CC22-58D4-014E2AD2BDF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B133AA-96F8-7DC2-5C09-69730FE65E9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CFC870-750B-F328-2A22-97CF2E256BD4}"/>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8" name="Footer Placeholder 7">
            <a:extLst>
              <a:ext uri="{FF2B5EF4-FFF2-40B4-BE49-F238E27FC236}">
                <a16:creationId xmlns:a16="http://schemas.microsoft.com/office/drawing/2014/main" id="{43CFAF6D-6A22-EF27-F51B-B2374AFAF3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B82D57-35B5-6595-1BBD-4C36DCE8D39E}"/>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194411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D53E-5C72-FE3B-C101-FF1B945E8B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503284-6110-39E4-95B1-EC70AF416822}"/>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4" name="Footer Placeholder 3">
            <a:extLst>
              <a:ext uri="{FF2B5EF4-FFF2-40B4-BE49-F238E27FC236}">
                <a16:creationId xmlns:a16="http://schemas.microsoft.com/office/drawing/2014/main" id="{CAC89528-FD47-2CC4-A7CF-97049C0B5C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7F7978-6FE8-2FB3-6472-70B6B5CA40A2}"/>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413696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DF427-C303-C7BE-1B98-58C57BE10C04}"/>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3" name="Footer Placeholder 2">
            <a:extLst>
              <a:ext uri="{FF2B5EF4-FFF2-40B4-BE49-F238E27FC236}">
                <a16:creationId xmlns:a16="http://schemas.microsoft.com/office/drawing/2014/main" id="{C885DB49-455C-3D26-036F-4386586ABA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DD5020-9402-2612-8277-D22DFCEA9B79}"/>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268865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C58A-8C03-C902-97EC-ACF523C18D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89EAAE-7A49-C0F1-56FD-532A601E124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195D5-E3C5-A260-342A-62A80A4C6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E4410-12F2-B424-7591-3D6991BFD162}"/>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6" name="Footer Placeholder 5">
            <a:extLst>
              <a:ext uri="{FF2B5EF4-FFF2-40B4-BE49-F238E27FC236}">
                <a16:creationId xmlns:a16="http://schemas.microsoft.com/office/drawing/2014/main" id="{CEFD4A13-968C-132D-39D9-3714E05A76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660E3E-2ABE-DB0A-85F9-06BA2E44465A}"/>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373167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D7CE-C1A7-A26E-1ACD-395F72B33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83A765-49B8-62FC-53EF-A34959E2C745}"/>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97C2B1-C69D-2713-B9CC-F9F7004B9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61EC4-59F9-AC88-6791-CC5268F99698}"/>
              </a:ext>
            </a:extLst>
          </p:cNvPr>
          <p:cNvSpPr>
            <a:spLocks noGrp="1"/>
          </p:cNvSpPr>
          <p:nvPr>
            <p:ph type="dt" sz="half" idx="10"/>
          </p:nvPr>
        </p:nvSpPr>
        <p:spPr/>
        <p:txBody>
          <a:bodyPr/>
          <a:lstStyle/>
          <a:p>
            <a:fld id="{298B3362-4BD2-44C7-BE1A-AB16DA51C518}" type="datetimeFigureOut">
              <a:rPr lang="en-GB" smtClean="0"/>
              <a:t>09/12/2024</a:t>
            </a:fld>
            <a:endParaRPr lang="en-GB"/>
          </a:p>
        </p:txBody>
      </p:sp>
      <p:sp>
        <p:nvSpPr>
          <p:cNvPr id="6" name="Footer Placeholder 5">
            <a:extLst>
              <a:ext uri="{FF2B5EF4-FFF2-40B4-BE49-F238E27FC236}">
                <a16:creationId xmlns:a16="http://schemas.microsoft.com/office/drawing/2014/main" id="{AC41A17C-2AB1-DB37-514B-5B5AB0880F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30EEAE-3FE7-A9EC-7B20-B016A61C2D1D}"/>
              </a:ext>
            </a:extLst>
          </p:cNvPr>
          <p:cNvSpPr>
            <a:spLocks noGrp="1"/>
          </p:cNvSpPr>
          <p:nvPr>
            <p:ph type="sldNum" sz="quarter" idx="12"/>
          </p:nvPr>
        </p:nvSpPr>
        <p:spPr/>
        <p:txBody>
          <a:bodyPr/>
          <a:lstStyle/>
          <a:p>
            <a:fld id="{26DEE25E-084A-40FD-81E2-E58A6C5CFDBC}" type="slidenum">
              <a:rPr lang="en-GB" smtClean="0"/>
              <a:t>‹#›</a:t>
            </a:fld>
            <a:endParaRPr lang="en-GB"/>
          </a:p>
        </p:txBody>
      </p:sp>
    </p:spTree>
    <p:extLst>
      <p:ext uri="{BB962C8B-B14F-4D97-AF65-F5344CB8AC3E}">
        <p14:creationId xmlns:p14="http://schemas.microsoft.com/office/powerpoint/2010/main" val="178828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D0014-2049-9F00-3B15-CEE30CBC195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9E9D2D-8248-9911-74B7-3AB18A7AD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2FF2B5-84A8-03F1-7702-E85BA2CE952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B3362-4BD2-44C7-BE1A-AB16DA51C518}" type="datetimeFigureOut">
              <a:rPr lang="en-GB" smtClean="0"/>
              <a:t>09/12/2024</a:t>
            </a:fld>
            <a:endParaRPr lang="en-GB"/>
          </a:p>
        </p:txBody>
      </p:sp>
      <p:sp>
        <p:nvSpPr>
          <p:cNvPr id="5" name="Footer Placeholder 4">
            <a:extLst>
              <a:ext uri="{FF2B5EF4-FFF2-40B4-BE49-F238E27FC236}">
                <a16:creationId xmlns:a16="http://schemas.microsoft.com/office/drawing/2014/main" id="{4D26656E-444B-975D-312B-CA26BC10513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DBF3B5-2DD3-BD28-4467-A8A1BD62B30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EE25E-084A-40FD-81E2-E58A6C5CFDBC}" type="slidenum">
              <a:rPr lang="en-GB" smtClean="0"/>
              <a:t>‹#›</a:t>
            </a:fld>
            <a:endParaRPr lang="en-GB"/>
          </a:p>
        </p:txBody>
      </p:sp>
    </p:spTree>
    <p:extLst>
      <p:ext uri="{BB962C8B-B14F-4D97-AF65-F5344CB8AC3E}">
        <p14:creationId xmlns:p14="http://schemas.microsoft.com/office/powerpoint/2010/main" val="16809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1985088" TargetMode="External"/><Relationship Id="rId4" Type="http://schemas.openxmlformats.org/officeDocument/2006/relationships/hyperlink" Target="https://pixabay.com/users/12019-12019/?utm_source=link-attribution&amp;utm_medium=referral&amp;utm_campaign=image&amp;utm_content=198508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4702215" TargetMode="External"/><Relationship Id="rId4" Type="http://schemas.openxmlformats.org/officeDocument/2006/relationships/hyperlink" Target="https://pixabay.com/users/dodo71-10873202/?utm_source=link-attribution&amp;utm_medium=referral&amp;utm_campaign=image&amp;utm_content=47022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5705398" TargetMode="External"/><Relationship Id="rId4" Type="http://schemas.openxmlformats.org/officeDocument/2006/relationships/hyperlink" Target="https://pixabay.com/users/miyokogoto-18402638/?utm_source=link-attribution&amp;utm_medium=referral&amp;utm_campaign=image&amp;utm_content=570539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pixabay.com/?utm_source=link-attribution&amp;utm_medium=referral&amp;utm_campaign=image&amp;utm_content=4028140" TargetMode="External"/><Relationship Id="rId4" Type="http://schemas.openxmlformats.org/officeDocument/2006/relationships/hyperlink" Target="https://pixabay.com/users/lichtsammler-11059614/?utm_source=link-attribution&amp;utm_medium=referral&amp;utm_campaign=image&amp;utm_content=40281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1985088" TargetMode="External"/><Relationship Id="rId4" Type="http://schemas.openxmlformats.org/officeDocument/2006/relationships/hyperlink" Target="https://pixabay.com/users/12019-12019/?utm_source=link-attribution&amp;utm_medium=referral&amp;utm_campaign=image&amp;utm_content=198508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pixabay.com/?utm_source=link-attribution&amp;utm_medium=referral&amp;utm_campaign=image&amp;utm_content=3437467" TargetMode="External"/><Relationship Id="rId4" Type="http://schemas.openxmlformats.org/officeDocument/2006/relationships/hyperlink" Target="https://pixabay.com/users/analogicus-8164369/?utm_source=link-attribution&amp;utm_medium=referral&amp;utm_campaign=image&amp;utm_content=343746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804623" TargetMode="External"/><Relationship Id="rId4" Type="http://schemas.openxmlformats.org/officeDocument/2006/relationships/hyperlink" Target="https://pixabay.com/users/alsen-114507/?utm_source=link-attribution&amp;utm_medium=referral&amp;utm_campaign=image&amp;utm_content=80462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1985088" TargetMode="External"/><Relationship Id="rId4" Type="http://schemas.openxmlformats.org/officeDocument/2006/relationships/hyperlink" Target="https://pixabay.com/users/12019-12019/?utm_source=link-attribution&amp;utm_medium=referral&amp;utm_campaign=image&amp;utm_content=1985088"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abdn.ac.uk/sdhp/divinity-religious-studies/cefaw/cefaw-policy-framework-2138.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1985088" TargetMode="External"/><Relationship Id="rId4" Type="http://schemas.openxmlformats.org/officeDocument/2006/relationships/hyperlink" Target="https://pixabay.com/users/12019-12019/?utm_source=link-attribution&amp;utm_medium=referral&amp;utm_campaign=image&amp;utm_content=19850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2522623" TargetMode="External"/><Relationship Id="rId4" Type="http://schemas.openxmlformats.org/officeDocument/2006/relationships/hyperlink" Target="https://pixabay.com/users/klimkin-1298145/?utm_source=link-attribution&amp;utm_medium=referral&amp;utm_campaign=image&amp;utm_content=252262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pixabay.com/?utm_source=link-attribution&amp;utm_medium=referral&amp;utm_campaign=image&amp;utm_content=5585443" TargetMode="External"/><Relationship Id="rId4" Type="http://schemas.openxmlformats.org/officeDocument/2006/relationships/hyperlink" Target="https://pixabay.com/users/digicampixels-728774/?utm_source=link-attribution&amp;utm_medium=referral&amp;utm_campaign=image&amp;utm_content=558544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1670818" TargetMode="External"/><Relationship Id="rId4" Type="http://schemas.openxmlformats.org/officeDocument/2006/relationships/hyperlink" Target="https://pixabay.com/users/clorofil-556451/?utm_source=link-attribution&amp;utm_medium=referral&amp;utm_campaign=image&amp;utm_content=167081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9373-9709-D334-7917-5D1293D15F1A}"/>
              </a:ext>
            </a:extLst>
          </p:cNvPr>
          <p:cNvSpPr>
            <a:spLocks noGrp="1"/>
          </p:cNvSpPr>
          <p:nvPr>
            <p:ph type="ctrTitle"/>
          </p:nvPr>
        </p:nvSpPr>
        <p:spPr/>
        <p:txBody>
          <a:bodyPr>
            <a:normAutofit fontScale="90000"/>
          </a:bodyPr>
          <a:lstStyle/>
          <a:p>
            <a:r>
              <a:rPr lang="en-GB" dirty="0"/>
              <a:t>CHRISTIAN ETHICS</a:t>
            </a:r>
            <a:br>
              <a:rPr lang="en-GB" dirty="0"/>
            </a:br>
            <a:r>
              <a:rPr lang="en-GB" dirty="0"/>
              <a:t>Farmed Animal Welfare </a:t>
            </a:r>
            <a:br>
              <a:rPr lang="en-GB" dirty="0"/>
            </a:br>
            <a:r>
              <a:rPr lang="en-GB" dirty="0"/>
              <a:t>as a case study</a:t>
            </a:r>
          </a:p>
        </p:txBody>
      </p:sp>
      <p:sp>
        <p:nvSpPr>
          <p:cNvPr id="3" name="Subtitle 2">
            <a:extLst>
              <a:ext uri="{FF2B5EF4-FFF2-40B4-BE49-F238E27FC236}">
                <a16:creationId xmlns:a16="http://schemas.microsoft.com/office/drawing/2014/main" id="{2DDED60D-8828-9A4E-A9A2-BDCCD3CD9A55}"/>
              </a:ext>
              <a:ext uri="{C183D7F6-B498-43B3-948B-1728B52AA6E4}">
                <adec:decorative xmlns:adec="http://schemas.microsoft.com/office/drawing/2017/decorative" val="1"/>
              </a:ext>
            </a:extLst>
          </p:cNvPr>
          <p:cNvSpPr>
            <a:spLocks noGrp="1"/>
          </p:cNvSpPr>
          <p:nvPr>
            <p:ph type="subTitle" idx="1"/>
          </p:nvPr>
        </p:nvSpPr>
        <p:spPr/>
        <p:txBody>
          <a:bodyPr>
            <a:normAutofit/>
          </a:bodyPr>
          <a:lstStyle/>
          <a:p>
            <a:endParaRPr lang="en-GB" sz="2800" dirty="0"/>
          </a:p>
        </p:txBody>
      </p:sp>
    </p:spTree>
    <p:extLst>
      <p:ext uri="{BB962C8B-B14F-4D97-AF65-F5344CB8AC3E}">
        <p14:creationId xmlns:p14="http://schemas.microsoft.com/office/powerpoint/2010/main" val="314133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B67F-9059-A665-445D-3B460B1C005F}"/>
              </a:ext>
            </a:extLst>
          </p:cNvPr>
          <p:cNvSpPr>
            <a:spLocks noGrp="1"/>
          </p:cNvSpPr>
          <p:nvPr>
            <p:ph type="title"/>
          </p:nvPr>
        </p:nvSpPr>
        <p:spPr/>
        <p:txBody>
          <a:bodyPr/>
          <a:lstStyle/>
          <a:p>
            <a:r>
              <a:rPr lang="en-GB" dirty="0"/>
              <a:t>Treatment of livestock for sacrifice</a:t>
            </a:r>
          </a:p>
        </p:txBody>
      </p:sp>
      <p:sp>
        <p:nvSpPr>
          <p:cNvPr id="3" name="Content Placeholder 2">
            <a:extLst>
              <a:ext uri="{FF2B5EF4-FFF2-40B4-BE49-F238E27FC236}">
                <a16:creationId xmlns:a16="http://schemas.microsoft.com/office/drawing/2014/main" id="{8F058513-0C39-E8D3-7534-3EE48546BA8C}"/>
              </a:ext>
            </a:extLst>
          </p:cNvPr>
          <p:cNvSpPr>
            <a:spLocks noGrp="1"/>
          </p:cNvSpPr>
          <p:nvPr>
            <p:ph idx="1"/>
          </p:nvPr>
        </p:nvSpPr>
        <p:spPr/>
        <p:txBody>
          <a:bodyPr>
            <a:normAutofit/>
          </a:bodyPr>
          <a:lstStyle/>
          <a:p>
            <a:pPr algn="l"/>
            <a:r>
              <a:rPr lang="en-GB" sz="3200" dirty="0"/>
              <a:t>‘When an ox or a sheep or a goat is born, it shall remain for seven days with its mother, and from the eighth day onwards it shall be acceptable as the Lord’s offering by fire. But you shall not slaughter, from the herd or the flock, an animal with its young on the same day.’ (Lev 22.27-8; see also Exo 22.30 and </a:t>
            </a:r>
            <a:r>
              <a:rPr lang="en-GB" sz="3200" dirty="0" err="1"/>
              <a:t>Deut</a:t>
            </a:r>
            <a:r>
              <a:rPr lang="en-GB" sz="3200" dirty="0"/>
              <a:t> 15.19)</a:t>
            </a:r>
          </a:p>
        </p:txBody>
      </p:sp>
    </p:spTree>
    <p:extLst>
      <p:ext uri="{BB962C8B-B14F-4D97-AF65-F5344CB8AC3E}">
        <p14:creationId xmlns:p14="http://schemas.microsoft.com/office/powerpoint/2010/main" val="361564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2B6F8C9-5E14-C47E-134C-97A9B5725E63}"/>
              </a:ext>
            </a:extLst>
          </p:cNvPr>
          <p:cNvSpPr txBox="1">
            <a:spLocks/>
          </p:cNvSpPr>
          <p:nvPr/>
        </p:nvSpPr>
        <p:spPr>
          <a:xfrm>
            <a:off x="6413774" y="525010"/>
            <a:ext cx="4840010"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100"/>
              <a:t>Why should Christians be concerned with this topic?</a:t>
            </a:r>
            <a:endParaRPr lang="en-GB" sz="4100" dirty="0"/>
          </a:p>
        </p:txBody>
      </p:sp>
      <p:sp>
        <p:nvSpPr>
          <p:cNvPr id="2" name="Title 1">
            <a:extLst>
              <a:ext uri="{FF2B5EF4-FFF2-40B4-BE49-F238E27FC236}">
                <a16:creationId xmlns:a16="http://schemas.microsoft.com/office/drawing/2014/main" id="{A5A714C5-1570-ED9E-9A4B-2A079D3CF236}"/>
              </a:ext>
            </a:extLst>
          </p:cNvPr>
          <p:cNvSpPr>
            <a:spLocks noGrp="1"/>
          </p:cNvSpPr>
          <p:nvPr>
            <p:ph type="title"/>
          </p:nvPr>
        </p:nvSpPr>
        <p:spPr>
          <a:xfrm>
            <a:off x="6413774" y="3429002"/>
            <a:ext cx="4840010" cy="1807305"/>
          </a:xfrm>
        </p:spPr>
        <p:txBody>
          <a:bodyPr>
            <a:normAutofit fontScale="90000"/>
          </a:bodyPr>
          <a:lstStyle/>
          <a:p>
            <a:r>
              <a:rPr lang="en-GB" sz="4100" dirty="0">
                <a:latin typeface="+mn-lt"/>
              </a:rPr>
              <a:t>What contribution do these texts, and others like them, make to our ethical reflection on the treatment of farm animals?</a:t>
            </a:r>
          </a:p>
        </p:txBody>
      </p:sp>
      <p:pic>
        <p:nvPicPr>
          <p:cNvPr id="5" name="Picture 4">
            <a:extLst>
              <a:ext uri="{FF2B5EF4-FFF2-40B4-BE49-F238E27FC236}">
                <a16:creationId xmlns:a16="http://schemas.microsoft.com/office/drawing/2014/main" id="{166426DF-DF73-4D12-8A18-CB78FA01088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280" r="18829"/>
          <a:stretch/>
        </p:blipFill>
        <p:spPr>
          <a:xfrm>
            <a:off x="-120515"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75D6FC9C-C2F7-7C5C-2B26-C2650EF2C0C9}"/>
              </a:ext>
              <a:ext uri="{C183D7F6-B498-43B3-948B-1728B52AA6E4}">
                <adec:decorative xmlns:adec="http://schemas.microsoft.com/office/drawing/2017/decorative" val="1"/>
              </a:ext>
            </a:extLst>
          </p:cNvPr>
          <p:cNvSpPr txBox="1"/>
          <p:nvPr/>
        </p:nvSpPr>
        <p:spPr>
          <a:xfrm>
            <a:off x="3743325" y="6471932"/>
            <a:ext cx="3432478" cy="646331"/>
          </a:xfrm>
          <a:prstGeom prst="rect">
            <a:avLst/>
          </a:prstGeom>
          <a:noFill/>
        </p:spPr>
        <p:txBody>
          <a:bodyPr wrap="none" rtlCol="0">
            <a:spAutoFit/>
          </a:bodyPr>
          <a:lstStyle/>
          <a:p>
            <a:r>
              <a:rPr lang="en-GB" dirty="0"/>
              <a:t>Image by </a:t>
            </a:r>
            <a:r>
              <a:rPr lang="en-GB" dirty="0">
                <a:hlinkClick r:id="rId4"/>
              </a:rPr>
              <a:t>David Mark</a:t>
            </a:r>
            <a:r>
              <a:rPr lang="en-GB" dirty="0"/>
              <a:t> from </a:t>
            </a:r>
            <a:r>
              <a:rPr lang="en-GB" dirty="0" err="1">
                <a:hlinkClick r:id="rId5"/>
              </a:rPr>
              <a:t>Pixabay</a:t>
            </a:r>
            <a:endParaRPr lang="en-GB" dirty="0"/>
          </a:p>
          <a:p>
            <a:endParaRPr lang="en-GB" dirty="0"/>
          </a:p>
        </p:txBody>
      </p:sp>
    </p:spTree>
    <p:extLst>
      <p:ext uri="{BB962C8B-B14F-4D97-AF65-F5344CB8AC3E}">
        <p14:creationId xmlns:p14="http://schemas.microsoft.com/office/powerpoint/2010/main" val="216077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C2F1-AEC5-5050-4111-A4DDA2420824}"/>
              </a:ext>
            </a:extLst>
          </p:cNvPr>
          <p:cNvSpPr>
            <a:spLocks noGrp="1"/>
          </p:cNvSpPr>
          <p:nvPr>
            <p:ph type="title"/>
          </p:nvPr>
        </p:nvSpPr>
        <p:spPr/>
        <p:txBody>
          <a:bodyPr/>
          <a:lstStyle/>
          <a:p>
            <a:r>
              <a:rPr lang="en-GB" dirty="0"/>
              <a:t>Christian Tradition</a:t>
            </a:r>
          </a:p>
        </p:txBody>
      </p:sp>
      <p:sp>
        <p:nvSpPr>
          <p:cNvPr id="3" name="Content Placeholder 2">
            <a:extLst>
              <a:ext uri="{FF2B5EF4-FFF2-40B4-BE49-F238E27FC236}">
                <a16:creationId xmlns:a16="http://schemas.microsoft.com/office/drawing/2014/main" id="{46D84EE7-51A2-6F5B-D47C-1B05B63EC392}"/>
              </a:ext>
            </a:extLst>
          </p:cNvPr>
          <p:cNvSpPr>
            <a:spLocks noGrp="1"/>
          </p:cNvSpPr>
          <p:nvPr>
            <p:ph sz="half" idx="1"/>
          </p:nvPr>
        </p:nvSpPr>
        <p:spPr>
          <a:xfrm>
            <a:off x="838200" y="1368424"/>
            <a:ext cx="7196667" cy="4703763"/>
          </a:xfrm>
        </p:spPr>
        <p:txBody>
          <a:bodyPr>
            <a:normAutofit lnSpcReduction="10000"/>
          </a:bodyPr>
          <a:lstStyle/>
          <a:p>
            <a:endParaRPr lang="en-GB" sz="3200" dirty="0"/>
          </a:p>
          <a:p>
            <a:r>
              <a:rPr lang="en-GB" sz="3200" dirty="0"/>
              <a:t>Greek influence: human as different from other creatures because ‘rational’</a:t>
            </a:r>
          </a:p>
          <a:p>
            <a:r>
              <a:rPr lang="en-GB" sz="3200" dirty="0"/>
              <a:t>Historically, Christian theology anthropocentric in scope and interest</a:t>
            </a:r>
          </a:p>
          <a:p>
            <a:r>
              <a:rPr lang="en-GB" sz="3200" dirty="0"/>
              <a:t>Human creation seen as climax of creation; human redemption as goal of new creation</a:t>
            </a:r>
          </a:p>
          <a:p>
            <a:r>
              <a:rPr lang="en-GB" sz="3200" dirty="0"/>
              <a:t>Chain or ladder of being; ascending towards God</a:t>
            </a:r>
          </a:p>
        </p:txBody>
      </p:sp>
      <p:pic>
        <p:nvPicPr>
          <p:cNvPr id="13" name="Content Placeholder 12">
            <a:extLst>
              <a:ext uri="{FF2B5EF4-FFF2-40B4-BE49-F238E27FC236}">
                <a16:creationId xmlns:a16="http://schemas.microsoft.com/office/drawing/2014/main" id="{41EA5BE3-1C2F-0349-BA5A-56EAC3A24E69}"/>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034867" y="1544636"/>
            <a:ext cx="3017106" cy="4351338"/>
          </a:xfrm>
          <a:prstGeom prst="rect">
            <a:avLst/>
          </a:prstGeom>
        </p:spPr>
      </p:pic>
      <p:sp>
        <p:nvSpPr>
          <p:cNvPr id="15" name="TextBox 14">
            <a:extLst>
              <a:ext uri="{FF2B5EF4-FFF2-40B4-BE49-F238E27FC236}">
                <a16:creationId xmlns:a16="http://schemas.microsoft.com/office/drawing/2014/main" id="{654BB756-40CB-13B5-1044-08C93C522CD5}"/>
              </a:ext>
              <a:ext uri="{C183D7F6-B498-43B3-948B-1728B52AA6E4}">
                <adec:decorative xmlns:adec="http://schemas.microsoft.com/office/drawing/2017/decorative" val="1"/>
              </a:ext>
            </a:extLst>
          </p:cNvPr>
          <p:cNvSpPr txBox="1"/>
          <p:nvPr/>
        </p:nvSpPr>
        <p:spPr>
          <a:xfrm>
            <a:off x="6496611" y="6248399"/>
            <a:ext cx="6093618" cy="369332"/>
          </a:xfrm>
          <a:prstGeom prst="rect">
            <a:avLst/>
          </a:prstGeom>
          <a:noFill/>
        </p:spPr>
        <p:txBody>
          <a:bodyPr wrap="square">
            <a:spAutoFit/>
          </a:bodyPr>
          <a:lstStyle/>
          <a:p>
            <a:r>
              <a:rPr lang="en-GB" dirty="0"/>
              <a:t>https://en.wikipedia.org/wiki/Great_chain_of_being</a:t>
            </a:r>
          </a:p>
        </p:txBody>
      </p:sp>
    </p:spTree>
    <p:extLst>
      <p:ext uri="{BB962C8B-B14F-4D97-AF65-F5344CB8AC3E}">
        <p14:creationId xmlns:p14="http://schemas.microsoft.com/office/powerpoint/2010/main" val="191747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C2F1-AEC5-5050-4111-A4DDA2420824}"/>
              </a:ext>
            </a:extLst>
          </p:cNvPr>
          <p:cNvSpPr>
            <a:spLocks noGrp="1"/>
          </p:cNvSpPr>
          <p:nvPr>
            <p:ph type="title"/>
          </p:nvPr>
        </p:nvSpPr>
        <p:spPr/>
        <p:txBody>
          <a:bodyPr/>
          <a:lstStyle/>
          <a:p>
            <a:r>
              <a:rPr lang="en-GB" dirty="0"/>
              <a:t>Christian Tradition</a:t>
            </a:r>
          </a:p>
        </p:txBody>
      </p:sp>
      <p:sp>
        <p:nvSpPr>
          <p:cNvPr id="3" name="Content Placeholder 2">
            <a:extLst>
              <a:ext uri="{FF2B5EF4-FFF2-40B4-BE49-F238E27FC236}">
                <a16:creationId xmlns:a16="http://schemas.microsoft.com/office/drawing/2014/main" id="{46D84EE7-51A2-6F5B-D47C-1B05B63EC392}"/>
              </a:ext>
            </a:extLst>
          </p:cNvPr>
          <p:cNvSpPr>
            <a:spLocks noGrp="1"/>
          </p:cNvSpPr>
          <p:nvPr>
            <p:ph sz="half" idx="1"/>
          </p:nvPr>
        </p:nvSpPr>
        <p:spPr>
          <a:xfrm>
            <a:off x="838200" y="1872859"/>
            <a:ext cx="9463088" cy="4117973"/>
          </a:xfrm>
        </p:spPr>
        <p:txBody>
          <a:bodyPr>
            <a:normAutofit lnSpcReduction="10000"/>
          </a:bodyPr>
          <a:lstStyle/>
          <a:p>
            <a:pPr marL="0" indent="0">
              <a:buNone/>
            </a:pPr>
            <a:r>
              <a:rPr lang="en-GB" sz="3200" dirty="0"/>
              <a:t>Vast chain of being! which from God began,</a:t>
            </a:r>
          </a:p>
          <a:p>
            <a:pPr marL="0" indent="0">
              <a:buNone/>
            </a:pPr>
            <a:r>
              <a:rPr lang="en-GB" sz="3200" dirty="0"/>
              <a:t>Natures aethereal, human, angel, man,</a:t>
            </a:r>
          </a:p>
          <a:p>
            <a:pPr marL="0" indent="0">
              <a:buNone/>
            </a:pPr>
            <a:r>
              <a:rPr lang="en-GB" sz="3200" dirty="0"/>
              <a:t>Beast, bird, fish, insect, what no eye can see,</a:t>
            </a:r>
          </a:p>
          <a:p>
            <a:pPr marL="0" indent="0">
              <a:buNone/>
            </a:pPr>
            <a:r>
              <a:rPr lang="en-GB" sz="3200" dirty="0"/>
              <a:t>No glass can reach; from Infinite to thee,</a:t>
            </a:r>
          </a:p>
          <a:p>
            <a:pPr marL="0" indent="0">
              <a:buNone/>
            </a:pPr>
            <a:r>
              <a:rPr lang="en-GB" sz="3200" dirty="0"/>
              <a:t>From thee to nothing. …          Alexander Pope</a:t>
            </a:r>
          </a:p>
          <a:p>
            <a:pPr marL="0" indent="0">
              <a:buNone/>
            </a:pPr>
            <a:endParaRPr lang="en-GB" sz="3200" dirty="0"/>
          </a:p>
          <a:p>
            <a:pPr marL="0" indent="0">
              <a:buNone/>
            </a:pPr>
            <a:r>
              <a:rPr lang="en-GB" sz="3200" dirty="0"/>
              <a:t>Debate on what distinguishes human beings from other animals</a:t>
            </a:r>
          </a:p>
        </p:txBody>
      </p:sp>
      <p:pic>
        <p:nvPicPr>
          <p:cNvPr id="13" name="Content Placeholder 12">
            <a:extLst>
              <a:ext uri="{FF2B5EF4-FFF2-40B4-BE49-F238E27FC236}">
                <a16:creationId xmlns:a16="http://schemas.microsoft.com/office/drawing/2014/main" id="{41EA5BE3-1C2F-0349-BA5A-56EAC3A24E69}"/>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9229726" y="101599"/>
            <a:ext cx="2708072" cy="3905642"/>
          </a:xfrm>
          <a:prstGeom prst="rect">
            <a:avLst/>
          </a:prstGeom>
        </p:spPr>
      </p:pic>
      <p:sp>
        <p:nvSpPr>
          <p:cNvPr id="15" name="TextBox 14">
            <a:extLst>
              <a:ext uri="{FF2B5EF4-FFF2-40B4-BE49-F238E27FC236}">
                <a16:creationId xmlns:a16="http://schemas.microsoft.com/office/drawing/2014/main" id="{654BB756-40CB-13B5-1044-08C93C522CD5}"/>
              </a:ext>
              <a:ext uri="{C183D7F6-B498-43B3-948B-1728B52AA6E4}">
                <adec:decorative xmlns:adec="http://schemas.microsoft.com/office/drawing/2017/decorative" val="1"/>
              </a:ext>
            </a:extLst>
          </p:cNvPr>
          <p:cNvSpPr txBox="1"/>
          <p:nvPr/>
        </p:nvSpPr>
        <p:spPr>
          <a:xfrm>
            <a:off x="6496611" y="6248399"/>
            <a:ext cx="6093618" cy="369332"/>
          </a:xfrm>
          <a:prstGeom prst="rect">
            <a:avLst/>
          </a:prstGeom>
          <a:noFill/>
        </p:spPr>
        <p:txBody>
          <a:bodyPr wrap="square">
            <a:spAutoFit/>
          </a:bodyPr>
          <a:lstStyle/>
          <a:p>
            <a:r>
              <a:rPr lang="en-GB" dirty="0"/>
              <a:t>https://en.wikipedia.org/wiki/Great_chain_of_being</a:t>
            </a:r>
          </a:p>
        </p:txBody>
      </p:sp>
    </p:spTree>
    <p:extLst>
      <p:ext uri="{BB962C8B-B14F-4D97-AF65-F5344CB8AC3E}">
        <p14:creationId xmlns:p14="http://schemas.microsoft.com/office/powerpoint/2010/main" val="155445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C2F1-AEC5-5050-4111-A4DDA2420824}"/>
              </a:ext>
            </a:extLst>
          </p:cNvPr>
          <p:cNvSpPr>
            <a:spLocks noGrp="1"/>
          </p:cNvSpPr>
          <p:nvPr>
            <p:ph type="title"/>
          </p:nvPr>
        </p:nvSpPr>
        <p:spPr/>
        <p:txBody>
          <a:bodyPr/>
          <a:lstStyle/>
          <a:p>
            <a:r>
              <a:rPr lang="en-GB" dirty="0"/>
              <a:t>Christian Tradition</a:t>
            </a:r>
          </a:p>
        </p:txBody>
      </p:sp>
      <p:sp>
        <p:nvSpPr>
          <p:cNvPr id="3" name="Content Placeholder 2">
            <a:extLst>
              <a:ext uri="{FF2B5EF4-FFF2-40B4-BE49-F238E27FC236}">
                <a16:creationId xmlns:a16="http://schemas.microsoft.com/office/drawing/2014/main" id="{46D84EE7-51A2-6F5B-D47C-1B05B63EC392}"/>
              </a:ext>
            </a:extLst>
          </p:cNvPr>
          <p:cNvSpPr>
            <a:spLocks noGrp="1"/>
          </p:cNvSpPr>
          <p:nvPr>
            <p:ph sz="half" idx="1"/>
          </p:nvPr>
        </p:nvSpPr>
        <p:spPr>
          <a:xfrm>
            <a:off x="4452286" y="1368425"/>
            <a:ext cx="7196667" cy="4703763"/>
          </a:xfrm>
        </p:spPr>
        <p:txBody>
          <a:bodyPr>
            <a:normAutofit fontScale="92500" lnSpcReduction="20000"/>
          </a:bodyPr>
          <a:lstStyle/>
          <a:p>
            <a:pPr marL="0" indent="0">
              <a:buNone/>
            </a:pPr>
            <a:r>
              <a:rPr lang="en-GB" sz="3200" dirty="0"/>
              <a:t>‘For Aquinas, … the Genesis 1 creation narrative can only be read as affirming that the diversity of creatures is a deliberate choice by God in order to make creation more perfect than it would be if it only contained one kind of creature or fewer kinds of creatures.’</a:t>
            </a:r>
          </a:p>
          <a:p>
            <a:pPr marL="0" indent="0">
              <a:buNone/>
            </a:pPr>
            <a:endParaRPr lang="en-GB" sz="3200" dirty="0"/>
          </a:p>
          <a:p>
            <a:pPr marL="0" indent="0">
              <a:buNone/>
            </a:pPr>
            <a:r>
              <a:rPr lang="en-GB" sz="3200" dirty="0"/>
              <a:t>Calvin inferred that the purpose of creatures being created ‘was that “none of the conveniences and necessaries of life might be wanting” to human beings’.</a:t>
            </a:r>
          </a:p>
          <a:p>
            <a:pPr marL="0" indent="0" algn="r">
              <a:buNone/>
            </a:pPr>
            <a:r>
              <a:rPr lang="en-GB" sz="3200" dirty="0"/>
              <a:t>Clough, 2011</a:t>
            </a:r>
          </a:p>
        </p:txBody>
      </p:sp>
      <p:pic>
        <p:nvPicPr>
          <p:cNvPr id="11" name="Content Placeholder 10">
            <a:extLst>
              <a:ext uri="{FF2B5EF4-FFF2-40B4-BE49-F238E27FC236}">
                <a16:creationId xmlns:a16="http://schemas.microsoft.com/office/drawing/2014/main" id="{27160978-C8C8-7FD4-56B5-0F798F0E7529}"/>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1544635"/>
            <a:ext cx="2971147" cy="4351338"/>
          </a:xfrm>
        </p:spPr>
      </p:pic>
      <p:sp>
        <p:nvSpPr>
          <p:cNvPr id="9" name="TextBox 8">
            <a:extLst>
              <a:ext uri="{FF2B5EF4-FFF2-40B4-BE49-F238E27FC236}">
                <a16:creationId xmlns:a16="http://schemas.microsoft.com/office/drawing/2014/main" id="{A387D055-F711-B88D-09BE-270A27E23ED2}"/>
              </a:ext>
              <a:ext uri="{C183D7F6-B498-43B3-948B-1728B52AA6E4}">
                <adec:decorative xmlns:adec="http://schemas.microsoft.com/office/drawing/2017/decorative" val="1"/>
              </a:ext>
            </a:extLst>
          </p:cNvPr>
          <p:cNvSpPr txBox="1"/>
          <p:nvPr/>
        </p:nvSpPr>
        <p:spPr>
          <a:xfrm>
            <a:off x="305126" y="6308209"/>
            <a:ext cx="6093618" cy="369332"/>
          </a:xfrm>
          <a:prstGeom prst="rect">
            <a:avLst/>
          </a:prstGeom>
          <a:noFill/>
        </p:spPr>
        <p:txBody>
          <a:bodyPr wrap="square">
            <a:spAutoFit/>
          </a:bodyPr>
          <a:lstStyle/>
          <a:p>
            <a:r>
              <a:rPr lang="en-GB" dirty="0"/>
              <a:t>Image by </a:t>
            </a:r>
            <a:r>
              <a:rPr lang="en-GB" dirty="0" err="1">
                <a:hlinkClick r:id="rId4"/>
              </a:rPr>
              <a:t>Dorothée</a:t>
            </a:r>
            <a:r>
              <a:rPr lang="en-GB" dirty="0">
                <a:hlinkClick r:id="rId4"/>
              </a:rPr>
              <a:t> </a:t>
            </a:r>
            <a:r>
              <a:rPr lang="en-GB" dirty="0" err="1">
                <a:hlinkClick r:id="rId4"/>
              </a:rPr>
              <a:t>QUENNESSON</a:t>
            </a:r>
            <a:r>
              <a:rPr lang="en-GB" dirty="0"/>
              <a:t> from </a:t>
            </a:r>
            <a:r>
              <a:rPr lang="en-GB" dirty="0" err="1">
                <a:hlinkClick r:id="rId5"/>
              </a:rPr>
              <a:t>Pixabay</a:t>
            </a:r>
            <a:endParaRPr lang="en-GB" dirty="0"/>
          </a:p>
        </p:txBody>
      </p:sp>
    </p:spTree>
    <p:extLst>
      <p:ext uri="{BB962C8B-B14F-4D97-AF65-F5344CB8AC3E}">
        <p14:creationId xmlns:p14="http://schemas.microsoft.com/office/powerpoint/2010/main" val="407210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C2F1-AEC5-5050-4111-A4DDA2420824}"/>
              </a:ext>
            </a:extLst>
          </p:cNvPr>
          <p:cNvSpPr>
            <a:spLocks noGrp="1"/>
          </p:cNvSpPr>
          <p:nvPr>
            <p:ph type="title"/>
          </p:nvPr>
        </p:nvSpPr>
        <p:spPr/>
        <p:txBody>
          <a:bodyPr/>
          <a:lstStyle/>
          <a:p>
            <a:r>
              <a:rPr lang="en-GB" dirty="0"/>
              <a:t>Christian Tradition</a:t>
            </a:r>
          </a:p>
        </p:txBody>
      </p:sp>
      <p:sp>
        <p:nvSpPr>
          <p:cNvPr id="3" name="Content Placeholder 2">
            <a:extLst>
              <a:ext uri="{FF2B5EF4-FFF2-40B4-BE49-F238E27FC236}">
                <a16:creationId xmlns:a16="http://schemas.microsoft.com/office/drawing/2014/main" id="{46D84EE7-51A2-6F5B-D47C-1B05B63EC392}"/>
              </a:ext>
            </a:extLst>
          </p:cNvPr>
          <p:cNvSpPr>
            <a:spLocks noGrp="1"/>
          </p:cNvSpPr>
          <p:nvPr>
            <p:ph sz="half" idx="1"/>
          </p:nvPr>
        </p:nvSpPr>
        <p:spPr>
          <a:xfrm>
            <a:off x="838200" y="1368424"/>
            <a:ext cx="7196667" cy="4703763"/>
          </a:xfrm>
        </p:spPr>
        <p:txBody>
          <a:bodyPr>
            <a:normAutofit/>
          </a:bodyPr>
          <a:lstStyle/>
          <a:p>
            <a:r>
              <a:rPr lang="en-GB" sz="3200" dirty="0"/>
              <a:t>Stories of Christian saints’ interactions with animals suggest a theme of ‘holy dominion’ </a:t>
            </a:r>
          </a:p>
          <a:p>
            <a:r>
              <a:rPr lang="en-GB" sz="3200" dirty="0"/>
              <a:t>e.g. St Francis argues for care beyond providing </a:t>
            </a:r>
            <a:r>
              <a:rPr lang="en-GB" sz="3200" i="1" dirty="0"/>
              <a:t>needs</a:t>
            </a:r>
            <a:r>
              <a:rPr lang="en-GB" sz="3200" dirty="0"/>
              <a:t> </a:t>
            </a:r>
          </a:p>
          <a:p>
            <a:r>
              <a:rPr lang="en-GB" sz="3200" dirty="0"/>
              <a:t>John Wesley against cruel treatment</a:t>
            </a:r>
          </a:p>
          <a:p>
            <a:r>
              <a:rPr lang="en-GB" sz="3200" dirty="0"/>
              <a:t>Historically, concern for animal welfare arising from within Christian tradition e.g. RSPCA</a:t>
            </a:r>
          </a:p>
        </p:txBody>
      </p:sp>
      <p:pic>
        <p:nvPicPr>
          <p:cNvPr id="6" name="Content Placeholder 5">
            <a:extLst>
              <a:ext uri="{FF2B5EF4-FFF2-40B4-BE49-F238E27FC236}">
                <a16:creationId xmlns:a16="http://schemas.microsoft.com/office/drawing/2014/main" id="{E1762075-4E1A-1C9B-637B-492B025A00C5}"/>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32284" y="900908"/>
            <a:ext cx="2615458" cy="4945033"/>
          </a:xfrm>
        </p:spPr>
      </p:pic>
      <p:sp>
        <p:nvSpPr>
          <p:cNvPr id="8" name="TextBox 7">
            <a:extLst>
              <a:ext uri="{FF2B5EF4-FFF2-40B4-BE49-F238E27FC236}">
                <a16:creationId xmlns:a16="http://schemas.microsoft.com/office/drawing/2014/main" id="{BC6ECC4A-07D5-4C74-53F3-15AA65D36A87}"/>
              </a:ext>
              <a:ext uri="{C183D7F6-B498-43B3-948B-1728B52AA6E4}">
                <adec:decorative xmlns:adec="http://schemas.microsoft.com/office/drawing/2017/decorative" val="1"/>
              </a:ext>
            </a:extLst>
          </p:cNvPr>
          <p:cNvSpPr txBox="1"/>
          <p:nvPr/>
        </p:nvSpPr>
        <p:spPr>
          <a:xfrm>
            <a:off x="8543611" y="6176963"/>
            <a:ext cx="2918141" cy="369332"/>
          </a:xfrm>
          <a:prstGeom prst="rect">
            <a:avLst/>
          </a:prstGeom>
          <a:noFill/>
        </p:spPr>
        <p:txBody>
          <a:bodyPr wrap="square">
            <a:spAutoFit/>
          </a:bodyPr>
          <a:lstStyle/>
          <a:p>
            <a:r>
              <a:rPr lang="en-GB" dirty="0">
                <a:hlinkClick r:id="rId4"/>
              </a:rPr>
              <a:t>Miyoko </a:t>
            </a:r>
            <a:r>
              <a:rPr lang="en-GB" dirty="0" err="1">
                <a:hlinkClick r:id="rId4"/>
              </a:rPr>
              <a:t>Goto</a:t>
            </a:r>
            <a:r>
              <a:rPr lang="en-GB" dirty="0"/>
              <a:t> from </a:t>
            </a:r>
            <a:r>
              <a:rPr lang="en-GB" dirty="0" err="1">
                <a:hlinkClick r:id="rId5"/>
              </a:rPr>
              <a:t>Pixabay</a:t>
            </a:r>
            <a:endParaRPr lang="en-GB" dirty="0"/>
          </a:p>
        </p:txBody>
      </p:sp>
    </p:spTree>
    <p:extLst>
      <p:ext uri="{BB962C8B-B14F-4D97-AF65-F5344CB8AC3E}">
        <p14:creationId xmlns:p14="http://schemas.microsoft.com/office/powerpoint/2010/main" val="59930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4841FA-653A-1E5E-D513-6D30284C6F9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371" y="3841758"/>
            <a:ext cx="3696789" cy="2466451"/>
          </a:xfrm>
          <a:prstGeom prst="rect">
            <a:avLst/>
          </a:prstGeom>
        </p:spPr>
      </p:pic>
      <p:sp>
        <p:nvSpPr>
          <p:cNvPr id="2" name="Title 1">
            <a:extLst>
              <a:ext uri="{FF2B5EF4-FFF2-40B4-BE49-F238E27FC236}">
                <a16:creationId xmlns:a16="http://schemas.microsoft.com/office/drawing/2014/main" id="{F63037C2-4072-813C-1C2F-221CB35DC900}"/>
              </a:ext>
            </a:extLst>
          </p:cNvPr>
          <p:cNvSpPr>
            <a:spLocks noGrp="1"/>
          </p:cNvSpPr>
          <p:nvPr>
            <p:ph type="title"/>
          </p:nvPr>
        </p:nvSpPr>
        <p:spPr/>
        <p:txBody>
          <a:bodyPr/>
          <a:lstStyle/>
          <a:p>
            <a:r>
              <a:rPr lang="en-GB" dirty="0"/>
              <a:t>Contemporary reflection: Creaturely Flourishing in CEFAW Policy Framework p6:</a:t>
            </a:r>
          </a:p>
        </p:txBody>
      </p:sp>
      <p:sp>
        <p:nvSpPr>
          <p:cNvPr id="3" name="Content Placeholder 2">
            <a:extLst>
              <a:ext uri="{FF2B5EF4-FFF2-40B4-BE49-F238E27FC236}">
                <a16:creationId xmlns:a16="http://schemas.microsoft.com/office/drawing/2014/main" id="{EECB792A-1B6A-FCCF-248D-D604E85234C8}"/>
              </a:ext>
            </a:extLst>
          </p:cNvPr>
          <p:cNvSpPr>
            <a:spLocks noGrp="1"/>
          </p:cNvSpPr>
          <p:nvPr>
            <p:ph sz="half" idx="1"/>
          </p:nvPr>
        </p:nvSpPr>
        <p:spPr>
          <a:xfrm>
            <a:off x="1506593" y="2159518"/>
            <a:ext cx="7958666" cy="2016860"/>
          </a:xfrm>
        </p:spPr>
        <p:txBody>
          <a:bodyPr>
            <a:noAutofit/>
          </a:bodyPr>
          <a:lstStyle/>
          <a:p>
            <a:pPr marL="0" indent="0">
              <a:buNone/>
            </a:pPr>
            <a:r>
              <a:rPr lang="en-GB" sz="3200" dirty="0">
                <a:solidFill>
                  <a:srgbClr val="4A4A49"/>
                </a:solidFill>
              </a:rPr>
              <a:t>‘The interpretation of scripture and Christian teaching in this framework presents all creatures — humans and animals — as created by  God to flourish in praise together.’</a:t>
            </a:r>
            <a:endParaRPr lang="en-GB" sz="3200" dirty="0"/>
          </a:p>
          <a:p>
            <a:pPr marL="0" indent="0">
              <a:buNone/>
            </a:pPr>
            <a:endParaRPr lang="en-GB" dirty="0"/>
          </a:p>
        </p:txBody>
      </p:sp>
      <p:sp>
        <p:nvSpPr>
          <p:cNvPr id="7" name="TextBox 6">
            <a:extLst>
              <a:ext uri="{FF2B5EF4-FFF2-40B4-BE49-F238E27FC236}">
                <a16:creationId xmlns:a16="http://schemas.microsoft.com/office/drawing/2014/main" id="{400EE08C-BB96-8D37-DCE8-0B9FCBD0C73C}"/>
              </a:ext>
              <a:ext uri="{C183D7F6-B498-43B3-948B-1728B52AA6E4}">
                <adec:decorative xmlns:adec="http://schemas.microsoft.com/office/drawing/2017/decorative" val="1"/>
              </a:ext>
            </a:extLst>
          </p:cNvPr>
          <p:cNvSpPr txBox="1"/>
          <p:nvPr/>
        </p:nvSpPr>
        <p:spPr>
          <a:xfrm>
            <a:off x="152163" y="6308209"/>
            <a:ext cx="5181600" cy="369332"/>
          </a:xfrm>
          <a:prstGeom prst="rect">
            <a:avLst/>
          </a:prstGeom>
          <a:noFill/>
        </p:spPr>
        <p:txBody>
          <a:bodyPr wrap="square" rtlCol="0">
            <a:spAutoFit/>
          </a:bodyPr>
          <a:lstStyle/>
          <a:p>
            <a:r>
              <a:rPr lang="en-GB" dirty="0"/>
              <a:t>Image by </a:t>
            </a:r>
            <a:r>
              <a:rPr lang="en-GB" dirty="0">
                <a:hlinkClick r:id="rId4"/>
              </a:rPr>
              <a:t>Michael Strobel</a:t>
            </a:r>
            <a:r>
              <a:rPr lang="en-GB" dirty="0"/>
              <a:t> from </a:t>
            </a:r>
            <a:r>
              <a:rPr lang="en-GB" dirty="0" err="1">
                <a:hlinkClick r:id="rId5"/>
              </a:rPr>
              <a:t>Pixabay</a:t>
            </a:r>
            <a:endParaRPr lang="en-GB" dirty="0"/>
          </a:p>
        </p:txBody>
      </p:sp>
      <p:pic>
        <p:nvPicPr>
          <p:cNvPr id="4" name="Picture 3">
            <a:extLst>
              <a:ext uri="{FF2B5EF4-FFF2-40B4-BE49-F238E27FC236}">
                <a16:creationId xmlns:a16="http://schemas.microsoft.com/office/drawing/2014/main" id="{444B41FF-70EB-941D-B991-101D443E20C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841141"/>
            <a:ext cx="4057650" cy="2016859"/>
          </a:xfrm>
          <a:prstGeom prst="rect">
            <a:avLst/>
          </a:prstGeom>
        </p:spPr>
      </p:pic>
      <p:sp>
        <p:nvSpPr>
          <p:cNvPr id="6" name="TextBox 5">
            <a:extLst>
              <a:ext uri="{FF2B5EF4-FFF2-40B4-BE49-F238E27FC236}">
                <a16:creationId xmlns:a16="http://schemas.microsoft.com/office/drawing/2014/main" id="{DCCBF6DB-DC41-5BB5-87AF-50E50CB08BEF}"/>
              </a:ext>
              <a:ext uri="{C183D7F6-B498-43B3-948B-1728B52AA6E4}">
                <adec:decorative xmlns:adec="http://schemas.microsoft.com/office/drawing/2017/decorative" val="1"/>
              </a:ext>
            </a:extLst>
          </p:cNvPr>
          <p:cNvSpPr txBox="1"/>
          <p:nvPr/>
        </p:nvSpPr>
        <p:spPr>
          <a:xfrm>
            <a:off x="8134352" y="6488668"/>
            <a:ext cx="3810237" cy="369332"/>
          </a:xfrm>
          <a:prstGeom prst="rect">
            <a:avLst/>
          </a:prstGeom>
          <a:noFill/>
        </p:spPr>
        <p:txBody>
          <a:bodyPr wrap="square">
            <a:spAutoFit/>
          </a:bodyPr>
          <a:lstStyle/>
          <a:p>
            <a:r>
              <a:rPr lang="en-GB" dirty="0"/>
              <a:t>Image by </a:t>
            </a:r>
            <a:r>
              <a:rPr lang="en-GB" dirty="0">
                <a:hlinkClick r:id="rId4"/>
              </a:rPr>
              <a:t>Michael Strobel</a:t>
            </a:r>
            <a:r>
              <a:rPr lang="en-GB" dirty="0"/>
              <a:t> from </a:t>
            </a:r>
            <a:r>
              <a:rPr lang="en-GB" dirty="0" err="1">
                <a:hlinkClick r:id="rId5"/>
              </a:rPr>
              <a:t>Pixabay</a:t>
            </a:r>
            <a:endParaRPr lang="en-GB" dirty="0"/>
          </a:p>
        </p:txBody>
      </p:sp>
    </p:spTree>
    <p:extLst>
      <p:ext uri="{BB962C8B-B14F-4D97-AF65-F5344CB8AC3E}">
        <p14:creationId xmlns:p14="http://schemas.microsoft.com/office/powerpoint/2010/main" val="362671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37C2-4072-813C-1C2F-221CB35DC900}"/>
              </a:ext>
            </a:extLst>
          </p:cNvPr>
          <p:cNvSpPr>
            <a:spLocks noGrp="1"/>
          </p:cNvSpPr>
          <p:nvPr>
            <p:ph type="title"/>
          </p:nvPr>
        </p:nvSpPr>
        <p:spPr/>
        <p:txBody>
          <a:bodyPr/>
          <a:lstStyle/>
          <a:p>
            <a:r>
              <a:rPr lang="en-GB" dirty="0"/>
              <a:t>Creaturely Flourishing as giving glory to God: CEFAW policy p13:</a:t>
            </a:r>
          </a:p>
        </p:txBody>
      </p:sp>
      <p:sp>
        <p:nvSpPr>
          <p:cNvPr id="3" name="Content Placeholder 2">
            <a:extLst>
              <a:ext uri="{FF2B5EF4-FFF2-40B4-BE49-F238E27FC236}">
                <a16:creationId xmlns:a16="http://schemas.microsoft.com/office/drawing/2014/main" id="{EECB792A-1B6A-FCCF-248D-D604E85234C8}"/>
              </a:ext>
            </a:extLst>
          </p:cNvPr>
          <p:cNvSpPr>
            <a:spLocks noGrp="1"/>
          </p:cNvSpPr>
          <p:nvPr>
            <p:ph sz="half" idx="1"/>
          </p:nvPr>
        </p:nvSpPr>
        <p:spPr>
          <a:xfrm>
            <a:off x="448732" y="1914526"/>
            <a:ext cx="10727267" cy="4698483"/>
          </a:xfrm>
        </p:spPr>
        <p:txBody>
          <a:bodyPr>
            <a:noAutofit/>
          </a:bodyPr>
          <a:lstStyle/>
          <a:p>
            <a:pPr marL="0" indent="0">
              <a:buNone/>
            </a:pPr>
            <a:r>
              <a:rPr lang="en-GB" sz="3200" dirty="0"/>
              <a:t>‘Farmed animals praise God by living out their particular species- and individual-specific abilities, activities, relationships, and characteristics. … conditions that deprive or inhibit farmed animals from living in their species-specific particularity are conditions that deprive or inhibit their flourishing. To flourish, farm animals do not simply need to be protected from possible harm; flourishing prioritizes the well-being of animals on the terms of their identity as particular animals.’</a:t>
            </a:r>
          </a:p>
        </p:txBody>
      </p:sp>
      <p:pic>
        <p:nvPicPr>
          <p:cNvPr id="4" name="Picture 3">
            <a:extLst>
              <a:ext uri="{FF2B5EF4-FFF2-40B4-BE49-F238E27FC236}">
                <a16:creationId xmlns:a16="http://schemas.microsoft.com/office/drawing/2014/main" id="{444B41FF-70EB-941D-B991-101D443E20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1269" y="5210780"/>
            <a:ext cx="2912533" cy="1447677"/>
          </a:xfrm>
          <a:prstGeom prst="rect">
            <a:avLst/>
          </a:prstGeom>
        </p:spPr>
      </p:pic>
    </p:spTree>
    <p:extLst>
      <p:ext uri="{BB962C8B-B14F-4D97-AF65-F5344CB8AC3E}">
        <p14:creationId xmlns:p14="http://schemas.microsoft.com/office/powerpoint/2010/main" val="254876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714C5-1570-ED9E-9A4B-2A079D3CF236}"/>
              </a:ext>
            </a:extLst>
          </p:cNvPr>
          <p:cNvSpPr>
            <a:spLocks noGrp="1"/>
          </p:cNvSpPr>
          <p:nvPr>
            <p:ph type="title"/>
          </p:nvPr>
        </p:nvSpPr>
        <p:spPr>
          <a:xfrm>
            <a:off x="6513788" y="365127"/>
            <a:ext cx="4840010" cy="1807305"/>
          </a:xfrm>
        </p:spPr>
        <p:txBody>
          <a:bodyPr>
            <a:normAutofit/>
          </a:bodyPr>
          <a:lstStyle/>
          <a:p>
            <a:r>
              <a:rPr lang="en-GB" sz="4100" dirty="0"/>
              <a:t>Why should Christians be concerned with this topic?</a:t>
            </a:r>
          </a:p>
        </p:txBody>
      </p:sp>
      <p:pic>
        <p:nvPicPr>
          <p:cNvPr id="5" name="Picture 4">
            <a:extLst>
              <a:ext uri="{FF2B5EF4-FFF2-40B4-BE49-F238E27FC236}">
                <a16:creationId xmlns:a16="http://schemas.microsoft.com/office/drawing/2014/main" id="{166426DF-DF73-4D12-8A18-CB78FA01088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280" r="18829"/>
          <a:stretch/>
        </p:blipFill>
        <p:spPr>
          <a:xfrm>
            <a:off x="-120515"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0F61A7D-732D-B7D2-ADB3-49ED67847001}"/>
              </a:ext>
            </a:extLst>
          </p:cNvPr>
          <p:cNvSpPr>
            <a:spLocks noGrp="1"/>
          </p:cNvSpPr>
          <p:nvPr>
            <p:ph idx="1"/>
          </p:nvPr>
        </p:nvSpPr>
        <p:spPr>
          <a:xfrm>
            <a:off x="6629402" y="2391168"/>
            <a:ext cx="5362667" cy="4367541"/>
          </a:xfrm>
        </p:spPr>
        <p:txBody>
          <a:bodyPr>
            <a:normAutofit/>
          </a:bodyPr>
          <a:lstStyle/>
          <a:p>
            <a:pPr marL="0" indent="0">
              <a:buNone/>
            </a:pPr>
            <a:r>
              <a:rPr lang="en-GB" sz="3700" dirty="0"/>
              <a:t>How might the different voices, across the Christian tradition, contribute towards our reflections on contemporary practices?</a:t>
            </a:r>
          </a:p>
          <a:p>
            <a:pPr marL="0" indent="0">
              <a:buNone/>
            </a:pPr>
            <a:endParaRPr lang="en-GB" sz="2000" dirty="0"/>
          </a:p>
        </p:txBody>
      </p:sp>
      <p:sp>
        <p:nvSpPr>
          <p:cNvPr id="6" name="TextBox 5">
            <a:extLst>
              <a:ext uri="{FF2B5EF4-FFF2-40B4-BE49-F238E27FC236}">
                <a16:creationId xmlns:a16="http://schemas.microsoft.com/office/drawing/2014/main" id="{75D6FC9C-C2F7-7C5C-2B26-C2650EF2C0C9}"/>
              </a:ext>
              <a:ext uri="{C183D7F6-B498-43B3-948B-1728B52AA6E4}">
                <adec:decorative xmlns:adec="http://schemas.microsoft.com/office/drawing/2017/decorative" val="1"/>
              </a:ext>
            </a:extLst>
          </p:cNvPr>
          <p:cNvSpPr txBox="1"/>
          <p:nvPr/>
        </p:nvSpPr>
        <p:spPr>
          <a:xfrm>
            <a:off x="3743325" y="6471932"/>
            <a:ext cx="3432478" cy="646331"/>
          </a:xfrm>
          <a:prstGeom prst="rect">
            <a:avLst/>
          </a:prstGeom>
          <a:noFill/>
        </p:spPr>
        <p:txBody>
          <a:bodyPr wrap="none" rtlCol="0">
            <a:spAutoFit/>
          </a:bodyPr>
          <a:lstStyle/>
          <a:p>
            <a:r>
              <a:rPr lang="en-GB" dirty="0"/>
              <a:t>Image by </a:t>
            </a:r>
            <a:r>
              <a:rPr lang="en-GB" dirty="0">
                <a:hlinkClick r:id="rId4"/>
              </a:rPr>
              <a:t>David Mark</a:t>
            </a:r>
            <a:r>
              <a:rPr lang="en-GB" dirty="0"/>
              <a:t> from </a:t>
            </a:r>
            <a:r>
              <a:rPr lang="en-GB" dirty="0" err="1">
                <a:hlinkClick r:id="rId5"/>
              </a:rPr>
              <a:t>Pixabay</a:t>
            </a:r>
            <a:endParaRPr lang="en-GB" dirty="0"/>
          </a:p>
          <a:p>
            <a:endParaRPr lang="en-GB" dirty="0"/>
          </a:p>
        </p:txBody>
      </p:sp>
    </p:spTree>
    <p:extLst>
      <p:ext uri="{BB962C8B-B14F-4D97-AF65-F5344CB8AC3E}">
        <p14:creationId xmlns:p14="http://schemas.microsoft.com/office/powerpoint/2010/main" val="345841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725A-4C9E-4F6E-99C2-1BEBEFAC48CF}"/>
              </a:ext>
            </a:extLst>
          </p:cNvPr>
          <p:cNvSpPr>
            <a:spLocks noGrp="1"/>
          </p:cNvSpPr>
          <p:nvPr>
            <p:ph type="title"/>
          </p:nvPr>
        </p:nvSpPr>
        <p:spPr/>
        <p:txBody>
          <a:bodyPr/>
          <a:lstStyle/>
          <a:p>
            <a:r>
              <a:rPr lang="en-GB" dirty="0"/>
              <a:t>Reason – economic pressures on food production</a:t>
            </a:r>
          </a:p>
        </p:txBody>
      </p:sp>
      <p:sp>
        <p:nvSpPr>
          <p:cNvPr id="3" name="Content Placeholder 2">
            <a:extLst>
              <a:ext uri="{FF2B5EF4-FFF2-40B4-BE49-F238E27FC236}">
                <a16:creationId xmlns:a16="http://schemas.microsoft.com/office/drawing/2014/main" id="{71D65290-34EA-8B5E-97E3-CBFA9BAC14D8}"/>
              </a:ext>
            </a:extLst>
          </p:cNvPr>
          <p:cNvSpPr>
            <a:spLocks noGrp="1"/>
          </p:cNvSpPr>
          <p:nvPr>
            <p:ph sz="half" idx="1"/>
          </p:nvPr>
        </p:nvSpPr>
        <p:spPr>
          <a:xfrm>
            <a:off x="5631394" y="1719263"/>
            <a:ext cx="5579533" cy="4351338"/>
          </a:xfrm>
        </p:spPr>
        <p:txBody>
          <a:bodyPr>
            <a:normAutofit/>
          </a:bodyPr>
          <a:lstStyle/>
          <a:p>
            <a:pPr marL="514350" indent="-514350">
              <a:buFont typeface="+mj-lt"/>
              <a:buAutoNum type="arabicPeriod"/>
            </a:pPr>
            <a:r>
              <a:rPr lang="en-GB" sz="3200" dirty="0"/>
              <a:t>Need for sufficient food for growing populations</a:t>
            </a:r>
          </a:p>
          <a:p>
            <a:pPr marL="514350" indent="-514350">
              <a:buFont typeface="+mj-lt"/>
              <a:buAutoNum type="arabicPeriod"/>
            </a:pPr>
            <a:r>
              <a:rPr lang="en-GB" sz="3200" dirty="0"/>
              <a:t>Consumer demand &amp; waste</a:t>
            </a:r>
          </a:p>
          <a:p>
            <a:pPr marL="514350" indent="-514350">
              <a:buFont typeface="+mj-lt"/>
              <a:buAutoNum type="arabicPeriod"/>
            </a:pPr>
            <a:r>
              <a:rPr lang="en-GB" sz="3200" dirty="0"/>
              <a:t>Delivery chains and profit margins</a:t>
            </a:r>
          </a:p>
          <a:p>
            <a:pPr marL="514350" indent="-514350">
              <a:buFont typeface="+mj-lt"/>
              <a:buAutoNum type="arabicPeriod"/>
            </a:pPr>
            <a:r>
              <a:rPr lang="en-GB" sz="3200" dirty="0"/>
              <a:t>Financial pressures on farmers</a:t>
            </a:r>
          </a:p>
          <a:p>
            <a:pPr marL="514350" indent="-514350">
              <a:buFont typeface="+mj-lt"/>
              <a:buAutoNum type="arabicPeriod"/>
            </a:pPr>
            <a:r>
              <a:rPr lang="en-GB" sz="3200" dirty="0"/>
              <a:t>May be seen as systemic sin</a:t>
            </a:r>
          </a:p>
        </p:txBody>
      </p:sp>
      <p:pic>
        <p:nvPicPr>
          <p:cNvPr id="8" name="Picture 7">
            <a:extLst>
              <a:ext uri="{FF2B5EF4-FFF2-40B4-BE49-F238E27FC236}">
                <a16:creationId xmlns:a16="http://schemas.microsoft.com/office/drawing/2014/main" id="{A07ACC57-98BE-6277-B303-96F8ABB1AB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2068689"/>
            <a:ext cx="5101167" cy="3400778"/>
          </a:xfrm>
          <a:prstGeom prst="rect">
            <a:avLst/>
          </a:prstGeom>
        </p:spPr>
      </p:pic>
      <p:sp>
        <p:nvSpPr>
          <p:cNvPr id="13" name="TextBox 12">
            <a:extLst>
              <a:ext uri="{FF2B5EF4-FFF2-40B4-BE49-F238E27FC236}">
                <a16:creationId xmlns:a16="http://schemas.microsoft.com/office/drawing/2014/main" id="{7A403DC7-E97F-6A4C-5E44-5AA866D14362}"/>
              </a:ext>
              <a:ext uri="{C183D7F6-B498-43B3-948B-1728B52AA6E4}">
                <adec:decorative xmlns:adec="http://schemas.microsoft.com/office/drawing/2017/decorative" val="1"/>
              </a:ext>
            </a:extLst>
          </p:cNvPr>
          <p:cNvSpPr txBox="1"/>
          <p:nvPr/>
        </p:nvSpPr>
        <p:spPr>
          <a:xfrm>
            <a:off x="609600" y="6263934"/>
            <a:ext cx="6096000" cy="369332"/>
          </a:xfrm>
          <a:prstGeom prst="rect">
            <a:avLst/>
          </a:prstGeom>
          <a:noFill/>
        </p:spPr>
        <p:txBody>
          <a:bodyPr wrap="square">
            <a:spAutoFit/>
          </a:bodyPr>
          <a:lstStyle/>
          <a:p>
            <a:r>
              <a:rPr lang="en-GB" sz="1800" dirty="0" err="1">
                <a:effectLst/>
                <a:latin typeface="Calibri" panose="020F0502020204030204" pitchFamily="34" charset="0"/>
                <a:ea typeface="Times New Roman" panose="02020603050405020304" pitchFamily="18" charset="0"/>
              </a:rPr>
              <a:t>Dinendra</a:t>
            </a:r>
            <a:r>
              <a:rPr lang="en-GB" sz="1800" dirty="0">
                <a:effectLst/>
                <a:latin typeface="Calibri" panose="020F0502020204030204" pitchFamily="34" charset="0"/>
                <a:ea typeface="Times New Roman" panose="02020603050405020304" pitchFamily="18" charset="0"/>
              </a:rPr>
              <a:t> </a:t>
            </a:r>
            <a:r>
              <a:rPr lang="en-GB" sz="1800" dirty="0" err="1">
                <a:effectLst/>
                <a:latin typeface="Calibri" panose="020F0502020204030204" pitchFamily="34" charset="0"/>
                <a:ea typeface="Times New Roman" panose="02020603050405020304" pitchFamily="18" charset="0"/>
              </a:rPr>
              <a:t>Haria</a:t>
            </a:r>
            <a:r>
              <a:rPr lang="en-GB" sz="1800" dirty="0">
                <a:effectLst/>
                <a:latin typeface="Calibri" panose="020F0502020204030204" pitchFamily="34" charset="0"/>
                <a:ea typeface="Times New Roman" panose="02020603050405020304" pitchFamily="18" charset="0"/>
              </a:rPr>
              <a:t> / </a:t>
            </a:r>
            <a:r>
              <a:rPr lang="en-GB" sz="1800" dirty="0" err="1">
                <a:effectLst/>
                <a:latin typeface="Calibri" panose="020F0502020204030204" pitchFamily="34" charset="0"/>
                <a:ea typeface="Times New Roman" panose="02020603050405020304" pitchFamily="18" charset="0"/>
              </a:rPr>
              <a:t>Alamy</a:t>
            </a:r>
            <a:r>
              <a:rPr lang="en-GB" sz="1800" dirty="0">
                <a:effectLst/>
                <a:latin typeface="Calibri" panose="020F0502020204030204" pitchFamily="34" charset="0"/>
                <a:ea typeface="Times New Roman" panose="02020603050405020304" pitchFamily="18" charset="0"/>
              </a:rPr>
              <a:t> Stock Photo</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1097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E09A04-FC1A-EC21-D03A-249C4A1D4F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8" name="TextBox 7">
            <a:extLst>
              <a:ext uri="{FF2B5EF4-FFF2-40B4-BE49-F238E27FC236}">
                <a16:creationId xmlns:a16="http://schemas.microsoft.com/office/drawing/2014/main" id="{4173A8A1-EAD9-459D-1262-381B53FCC64A}"/>
              </a:ext>
              <a:ext uri="{C183D7F6-B498-43B3-948B-1728B52AA6E4}">
                <adec:decorative xmlns:adec="http://schemas.microsoft.com/office/drawing/2017/decorative" val="1"/>
              </a:ext>
            </a:extLst>
          </p:cNvPr>
          <p:cNvSpPr txBox="1"/>
          <p:nvPr/>
        </p:nvSpPr>
        <p:spPr>
          <a:xfrm>
            <a:off x="8191500" y="6353294"/>
            <a:ext cx="2849880" cy="369332"/>
          </a:xfrm>
          <a:prstGeom prst="rect">
            <a:avLst/>
          </a:prstGeom>
          <a:noFill/>
        </p:spPr>
        <p:txBody>
          <a:bodyPr wrap="square">
            <a:spAutoFit/>
          </a:bodyPr>
          <a:lstStyle/>
          <a:p>
            <a:r>
              <a:rPr lang="en-GB" dirty="0"/>
              <a:t>Image by </a:t>
            </a:r>
            <a:r>
              <a:rPr lang="en-GB" dirty="0">
                <a:hlinkClick r:id="rId4"/>
              </a:rPr>
              <a:t>Tom</a:t>
            </a:r>
            <a:r>
              <a:rPr lang="en-GB" dirty="0"/>
              <a:t> from </a:t>
            </a:r>
            <a:r>
              <a:rPr lang="en-GB" dirty="0" err="1">
                <a:hlinkClick r:id="rId5"/>
              </a:rPr>
              <a:t>Pixabay</a:t>
            </a:r>
            <a:endParaRPr lang="en-GB" dirty="0"/>
          </a:p>
        </p:txBody>
      </p:sp>
    </p:spTree>
    <p:extLst>
      <p:ext uri="{BB962C8B-B14F-4D97-AF65-F5344CB8AC3E}">
        <p14:creationId xmlns:p14="http://schemas.microsoft.com/office/powerpoint/2010/main" val="241088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725A-4C9E-4F6E-99C2-1BEBEFAC48CF}"/>
              </a:ext>
            </a:extLst>
          </p:cNvPr>
          <p:cNvSpPr>
            <a:spLocks noGrp="1"/>
          </p:cNvSpPr>
          <p:nvPr>
            <p:ph type="title"/>
          </p:nvPr>
        </p:nvSpPr>
        <p:spPr/>
        <p:txBody>
          <a:bodyPr/>
          <a:lstStyle/>
          <a:p>
            <a:r>
              <a:rPr lang="en-GB" dirty="0"/>
              <a:t>Reason – economically favourable farming practices that undermine animal flourishing</a:t>
            </a:r>
          </a:p>
        </p:txBody>
      </p:sp>
      <p:sp>
        <p:nvSpPr>
          <p:cNvPr id="3" name="Content Placeholder 2">
            <a:extLst>
              <a:ext uri="{FF2B5EF4-FFF2-40B4-BE49-F238E27FC236}">
                <a16:creationId xmlns:a16="http://schemas.microsoft.com/office/drawing/2014/main" id="{71D65290-34EA-8B5E-97E3-CBFA9BAC14D8}"/>
              </a:ext>
            </a:extLst>
          </p:cNvPr>
          <p:cNvSpPr>
            <a:spLocks noGrp="1"/>
          </p:cNvSpPr>
          <p:nvPr>
            <p:ph sz="half" idx="1"/>
          </p:nvPr>
        </p:nvSpPr>
        <p:spPr>
          <a:xfrm>
            <a:off x="516467" y="2087911"/>
            <a:ext cx="5579533" cy="4351338"/>
          </a:xfrm>
        </p:spPr>
        <p:txBody>
          <a:bodyPr>
            <a:normAutofit/>
          </a:bodyPr>
          <a:lstStyle/>
          <a:p>
            <a:pPr marL="514350" indent="-514350">
              <a:buFont typeface="+mj-lt"/>
              <a:buAutoNum type="arabicPeriod"/>
            </a:pPr>
            <a:r>
              <a:rPr lang="en-GB" sz="3200" dirty="0"/>
              <a:t>Monotonous environment: lack of space or opportunity to exhibit species-specific behaviours e.g. dust-bathing</a:t>
            </a:r>
          </a:p>
          <a:p>
            <a:pPr marL="514350" indent="-514350">
              <a:buFont typeface="+mj-lt"/>
              <a:buAutoNum type="arabicPeriod"/>
            </a:pPr>
            <a:r>
              <a:rPr lang="en-GB" sz="3200" dirty="0"/>
              <a:t>Animal mutilations: castration, tail-docking, beak-trimming</a:t>
            </a:r>
          </a:p>
        </p:txBody>
      </p:sp>
      <p:pic>
        <p:nvPicPr>
          <p:cNvPr id="7" name="Content Placeholder 6">
            <a:extLst>
              <a:ext uri="{FF2B5EF4-FFF2-40B4-BE49-F238E27FC236}">
                <a16:creationId xmlns:a16="http://schemas.microsoft.com/office/drawing/2014/main" id="{46D2CB19-DF66-A180-D939-0887B213DB56}"/>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141402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725A-4C9E-4F6E-99C2-1BEBEFAC48CF}"/>
              </a:ext>
            </a:extLst>
          </p:cNvPr>
          <p:cNvSpPr>
            <a:spLocks noGrp="1"/>
          </p:cNvSpPr>
          <p:nvPr>
            <p:ph type="title"/>
          </p:nvPr>
        </p:nvSpPr>
        <p:spPr/>
        <p:txBody>
          <a:bodyPr/>
          <a:lstStyle/>
          <a:p>
            <a:r>
              <a:rPr lang="en-GB" dirty="0"/>
              <a:t>Reason – economically favourable farming practices that undermine animal flourishing</a:t>
            </a:r>
          </a:p>
        </p:txBody>
      </p:sp>
      <p:sp>
        <p:nvSpPr>
          <p:cNvPr id="3" name="Content Placeholder 2">
            <a:extLst>
              <a:ext uri="{FF2B5EF4-FFF2-40B4-BE49-F238E27FC236}">
                <a16:creationId xmlns:a16="http://schemas.microsoft.com/office/drawing/2014/main" id="{71D65290-34EA-8B5E-97E3-CBFA9BAC14D8}"/>
              </a:ext>
            </a:extLst>
          </p:cNvPr>
          <p:cNvSpPr>
            <a:spLocks noGrp="1"/>
          </p:cNvSpPr>
          <p:nvPr>
            <p:ph sz="half" idx="1"/>
          </p:nvPr>
        </p:nvSpPr>
        <p:spPr>
          <a:xfrm>
            <a:off x="5574245" y="1870074"/>
            <a:ext cx="6165139" cy="4351338"/>
          </a:xfrm>
        </p:spPr>
        <p:txBody>
          <a:bodyPr>
            <a:normAutofit/>
          </a:bodyPr>
          <a:lstStyle/>
          <a:p>
            <a:pPr marL="514350" indent="-514350">
              <a:buFont typeface="+mj-lt"/>
              <a:buAutoNum type="arabicPeriod" startAt="3"/>
            </a:pPr>
            <a:r>
              <a:rPr lang="en-GB" sz="3200" dirty="0"/>
              <a:t>Break up of natural bonding relationships; e.g. calves removed from mothers, (When is least stressful to do this?)</a:t>
            </a:r>
          </a:p>
          <a:p>
            <a:pPr marL="514350" indent="-514350">
              <a:buFont typeface="+mj-lt"/>
              <a:buAutoNum type="arabicPeriod" startAt="3"/>
            </a:pPr>
            <a:r>
              <a:rPr lang="en-GB" sz="3200" dirty="0"/>
              <a:t>Shortened lifespan – killed early in natural lifespan</a:t>
            </a:r>
          </a:p>
          <a:p>
            <a:pPr marL="514350" indent="-514350">
              <a:buFont typeface="+mj-lt"/>
              <a:buAutoNum type="arabicPeriod" startAt="3"/>
            </a:pPr>
            <a:r>
              <a:rPr lang="en-GB" sz="3200" dirty="0"/>
              <a:t>Selective breeding for commercial purposes  - may produce animals who suffer</a:t>
            </a:r>
          </a:p>
        </p:txBody>
      </p:sp>
      <p:pic>
        <p:nvPicPr>
          <p:cNvPr id="5" name="Picture 4">
            <a:extLst>
              <a:ext uri="{FF2B5EF4-FFF2-40B4-BE49-F238E27FC236}">
                <a16:creationId xmlns:a16="http://schemas.microsoft.com/office/drawing/2014/main" id="{F7BBCFAA-03B0-A1C1-3078-118CEBAA0F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16" y="2305744"/>
            <a:ext cx="4950734" cy="3295332"/>
          </a:xfrm>
          <a:prstGeom prst="rect">
            <a:avLst/>
          </a:prstGeom>
        </p:spPr>
      </p:pic>
      <p:sp>
        <p:nvSpPr>
          <p:cNvPr id="7" name="TextBox 6">
            <a:extLst>
              <a:ext uri="{FF2B5EF4-FFF2-40B4-BE49-F238E27FC236}">
                <a16:creationId xmlns:a16="http://schemas.microsoft.com/office/drawing/2014/main" id="{744D2B6A-6BD3-852E-6FFF-7F70DEFAA9E2}"/>
              </a:ext>
              <a:ext uri="{C183D7F6-B498-43B3-948B-1728B52AA6E4}">
                <adec:decorative xmlns:adec="http://schemas.microsoft.com/office/drawing/2017/decorative" val="1"/>
              </a:ext>
            </a:extLst>
          </p:cNvPr>
          <p:cNvSpPr txBox="1"/>
          <p:nvPr/>
        </p:nvSpPr>
        <p:spPr>
          <a:xfrm>
            <a:off x="452616" y="6216130"/>
            <a:ext cx="6096000" cy="369332"/>
          </a:xfrm>
          <a:prstGeom prst="rect">
            <a:avLst/>
          </a:prstGeom>
          <a:noFill/>
        </p:spPr>
        <p:txBody>
          <a:bodyPr wrap="square">
            <a:spAutoFit/>
          </a:bodyPr>
          <a:lstStyle/>
          <a:p>
            <a:r>
              <a:rPr lang="en-GB" sz="1800" dirty="0"/>
              <a:t>Image by </a:t>
            </a:r>
            <a:r>
              <a:rPr lang="en-GB" sz="1800" dirty="0">
                <a:hlinkClick r:id="rId4"/>
              </a:rPr>
              <a:t>Alois </a:t>
            </a:r>
            <a:r>
              <a:rPr lang="en-GB" sz="1800" dirty="0" err="1">
                <a:hlinkClick r:id="rId4"/>
              </a:rPr>
              <a:t>Grundner</a:t>
            </a:r>
            <a:r>
              <a:rPr lang="en-GB" sz="1800" dirty="0"/>
              <a:t> from </a:t>
            </a:r>
            <a:r>
              <a:rPr lang="en-GB" sz="1800" dirty="0" err="1">
                <a:hlinkClick r:id="rId5"/>
              </a:rPr>
              <a:t>Pixabay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430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725A-4C9E-4F6E-99C2-1BEBEFAC48CF}"/>
              </a:ext>
            </a:extLst>
          </p:cNvPr>
          <p:cNvSpPr>
            <a:spLocks noGrp="1"/>
          </p:cNvSpPr>
          <p:nvPr>
            <p:ph type="title"/>
          </p:nvPr>
        </p:nvSpPr>
        <p:spPr>
          <a:xfrm>
            <a:off x="204786" y="0"/>
            <a:ext cx="11596688" cy="1325563"/>
          </a:xfrm>
        </p:spPr>
        <p:txBody>
          <a:bodyPr/>
          <a:lstStyle/>
          <a:p>
            <a:r>
              <a:rPr lang="en-GB" dirty="0"/>
              <a:t>Reason – possible to select food for some factors:</a:t>
            </a:r>
          </a:p>
        </p:txBody>
      </p:sp>
      <p:pic>
        <p:nvPicPr>
          <p:cNvPr id="5" name="Picture 4" descr="A screenshot of a chart showing the differences between different standards for farming">
            <a:extLst>
              <a:ext uri="{FF2B5EF4-FFF2-40B4-BE49-F238E27FC236}">
                <a16:creationId xmlns:a16="http://schemas.microsoft.com/office/drawing/2014/main" id="{E324EAF2-3511-F1EC-D0F0-21B9FD7EB6BC}"/>
              </a:ext>
            </a:extLst>
          </p:cNvPr>
          <p:cNvPicPr>
            <a:picLocks noChangeAspect="1"/>
          </p:cNvPicPr>
          <p:nvPr/>
        </p:nvPicPr>
        <p:blipFill>
          <a:blip r:embed="rId3"/>
          <a:stretch>
            <a:fillRect/>
          </a:stretch>
        </p:blipFill>
        <p:spPr>
          <a:xfrm>
            <a:off x="2033778" y="1157288"/>
            <a:ext cx="9953436" cy="5439036"/>
          </a:xfrm>
          <a:prstGeom prst="rect">
            <a:avLst/>
          </a:prstGeom>
        </p:spPr>
      </p:pic>
    </p:spTree>
    <p:extLst>
      <p:ext uri="{BB962C8B-B14F-4D97-AF65-F5344CB8AC3E}">
        <p14:creationId xmlns:p14="http://schemas.microsoft.com/office/powerpoint/2010/main" val="866848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D16B-6B25-2604-5957-5D1A76880ECF}"/>
              </a:ext>
            </a:extLst>
          </p:cNvPr>
          <p:cNvSpPr>
            <a:spLocks noGrp="1"/>
          </p:cNvSpPr>
          <p:nvPr>
            <p:ph type="title"/>
          </p:nvPr>
        </p:nvSpPr>
        <p:spPr/>
        <p:txBody>
          <a:bodyPr/>
          <a:lstStyle/>
          <a:p>
            <a:r>
              <a:rPr lang="en-GB" dirty="0"/>
              <a:t>Experience</a:t>
            </a:r>
          </a:p>
        </p:txBody>
      </p:sp>
      <p:sp>
        <p:nvSpPr>
          <p:cNvPr id="4" name="Content Placeholder 3">
            <a:extLst>
              <a:ext uri="{FF2B5EF4-FFF2-40B4-BE49-F238E27FC236}">
                <a16:creationId xmlns:a16="http://schemas.microsoft.com/office/drawing/2014/main" id="{9F4659F8-1DA1-17D2-0F50-728B5BBC1041}"/>
              </a:ext>
            </a:extLst>
          </p:cNvPr>
          <p:cNvSpPr>
            <a:spLocks noGrp="1"/>
          </p:cNvSpPr>
          <p:nvPr>
            <p:ph sz="half" idx="2"/>
          </p:nvPr>
        </p:nvSpPr>
        <p:spPr>
          <a:xfrm>
            <a:off x="7526867" y="2366273"/>
            <a:ext cx="4038600" cy="2125453"/>
          </a:xfrm>
        </p:spPr>
        <p:txBody>
          <a:bodyPr>
            <a:normAutofit/>
          </a:bodyPr>
          <a:lstStyle/>
          <a:p>
            <a:pPr marL="0" indent="0">
              <a:buNone/>
            </a:pPr>
            <a:r>
              <a:rPr lang="en-GB" sz="3600" dirty="0"/>
              <a:t>What experiences are there among us, regarding farm animal welfare?</a:t>
            </a:r>
          </a:p>
        </p:txBody>
      </p:sp>
      <p:sp>
        <p:nvSpPr>
          <p:cNvPr id="9" name="TextBox 8">
            <a:extLst>
              <a:ext uri="{FF2B5EF4-FFF2-40B4-BE49-F238E27FC236}">
                <a16:creationId xmlns:a16="http://schemas.microsoft.com/office/drawing/2014/main" id="{D0C9CFAC-B7BE-74C5-C614-49F91BE80148}"/>
              </a:ext>
              <a:ext uri="{C183D7F6-B498-43B3-948B-1728B52AA6E4}">
                <adec:decorative xmlns:adec="http://schemas.microsoft.com/office/drawing/2017/decorative" val="1"/>
              </a:ext>
            </a:extLst>
          </p:cNvPr>
          <p:cNvSpPr txBox="1"/>
          <p:nvPr/>
        </p:nvSpPr>
        <p:spPr>
          <a:xfrm>
            <a:off x="128561" y="6357618"/>
            <a:ext cx="6096000" cy="369332"/>
          </a:xfrm>
          <a:prstGeom prst="rect">
            <a:avLst/>
          </a:prstGeom>
          <a:noFill/>
        </p:spPr>
        <p:txBody>
          <a:bodyPr wrap="square">
            <a:spAutoFit/>
          </a:bodyPr>
          <a:lstStyle/>
          <a:p>
            <a:r>
              <a:rPr lang="en-GB" sz="1800" dirty="0">
                <a:effectLst/>
                <a:latin typeface="Calibri" panose="020F0502020204030204" pitchFamily="34" charset="0"/>
                <a:ea typeface="Times New Roman" panose="02020603050405020304" pitchFamily="18" charset="0"/>
              </a:rPr>
              <a:t>Terry Mathews / </a:t>
            </a:r>
            <a:r>
              <a:rPr lang="en-GB" sz="1800" dirty="0" err="1">
                <a:effectLst/>
                <a:latin typeface="Calibri" panose="020F0502020204030204" pitchFamily="34" charset="0"/>
                <a:ea typeface="Times New Roman" panose="02020603050405020304" pitchFamily="18" charset="0"/>
              </a:rPr>
              <a:t>Alamy</a:t>
            </a:r>
            <a:r>
              <a:rPr lang="en-GB" sz="1800" dirty="0">
                <a:effectLst/>
                <a:latin typeface="Calibri" panose="020F0502020204030204" pitchFamily="34" charset="0"/>
                <a:ea typeface="Times New Roman" panose="02020603050405020304" pitchFamily="18" charset="0"/>
              </a:rPr>
              <a:t> Stock Photo</a:t>
            </a:r>
            <a:endParaRPr lang="en-GB" sz="1800" dirty="0">
              <a:effectLst/>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024C210E-B3D6-F619-4310-215822EBBA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33" y="1690690"/>
            <a:ext cx="6287029" cy="4191353"/>
          </a:xfrm>
          <a:prstGeom prst="rect">
            <a:avLst/>
          </a:prstGeom>
        </p:spPr>
      </p:pic>
    </p:spTree>
    <p:extLst>
      <p:ext uri="{BB962C8B-B14F-4D97-AF65-F5344CB8AC3E}">
        <p14:creationId xmlns:p14="http://schemas.microsoft.com/office/powerpoint/2010/main" val="262816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714C5-1570-ED9E-9A4B-2A079D3CF236}"/>
              </a:ext>
            </a:extLst>
          </p:cNvPr>
          <p:cNvSpPr>
            <a:spLocks noGrp="1"/>
          </p:cNvSpPr>
          <p:nvPr>
            <p:ph type="title"/>
          </p:nvPr>
        </p:nvSpPr>
        <p:spPr>
          <a:xfrm>
            <a:off x="6513788" y="365127"/>
            <a:ext cx="4840010" cy="1807305"/>
          </a:xfrm>
        </p:spPr>
        <p:txBody>
          <a:bodyPr>
            <a:normAutofit/>
          </a:bodyPr>
          <a:lstStyle/>
          <a:p>
            <a:r>
              <a:rPr lang="en-GB" sz="4100" dirty="0"/>
              <a:t>Why should Christians be concerned with this topic?</a:t>
            </a:r>
          </a:p>
        </p:txBody>
      </p:sp>
      <p:pic>
        <p:nvPicPr>
          <p:cNvPr id="5" name="Picture 4">
            <a:extLst>
              <a:ext uri="{FF2B5EF4-FFF2-40B4-BE49-F238E27FC236}">
                <a16:creationId xmlns:a16="http://schemas.microsoft.com/office/drawing/2014/main" id="{166426DF-DF73-4D12-8A18-CB78FA01088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280" r="18829"/>
          <a:stretch/>
        </p:blipFill>
        <p:spPr>
          <a:xfrm>
            <a:off x="-120515"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0F61A7D-732D-B7D2-ADB3-49ED67847001}"/>
              </a:ext>
            </a:extLst>
          </p:cNvPr>
          <p:cNvSpPr>
            <a:spLocks noGrp="1"/>
          </p:cNvSpPr>
          <p:nvPr>
            <p:ph idx="1"/>
          </p:nvPr>
        </p:nvSpPr>
        <p:spPr>
          <a:xfrm>
            <a:off x="6513790" y="2391168"/>
            <a:ext cx="5478279" cy="4367541"/>
          </a:xfrm>
        </p:spPr>
        <p:txBody>
          <a:bodyPr>
            <a:normAutofit/>
          </a:bodyPr>
          <a:lstStyle/>
          <a:p>
            <a:pPr marL="0" indent="0">
              <a:buNone/>
            </a:pPr>
            <a:r>
              <a:rPr lang="en-GB" sz="3700" dirty="0"/>
              <a:t>Drawing together our earlier reflections, with the data on farming practices and our own experiences, what conclusions might we draw?</a:t>
            </a:r>
          </a:p>
        </p:txBody>
      </p:sp>
      <p:sp>
        <p:nvSpPr>
          <p:cNvPr id="6" name="TextBox 5">
            <a:extLst>
              <a:ext uri="{FF2B5EF4-FFF2-40B4-BE49-F238E27FC236}">
                <a16:creationId xmlns:a16="http://schemas.microsoft.com/office/drawing/2014/main" id="{75D6FC9C-C2F7-7C5C-2B26-C2650EF2C0C9}"/>
              </a:ext>
              <a:ext uri="{C183D7F6-B498-43B3-948B-1728B52AA6E4}">
                <adec:decorative xmlns:adec="http://schemas.microsoft.com/office/drawing/2017/decorative" val="1"/>
              </a:ext>
            </a:extLst>
          </p:cNvPr>
          <p:cNvSpPr txBox="1"/>
          <p:nvPr/>
        </p:nvSpPr>
        <p:spPr>
          <a:xfrm>
            <a:off x="3743325" y="6471932"/>
            <a:ext cx="3432478" cy="646331"/>
          </a:xfrm>
          <a:prstGeom prst="rect">
            <a:avLst/>
          </a:prstGeom>
          <a:noFill/>
        </p:spPr>
        <p:txBody>
          <a:bodyPr wrap="none" rtlCol="0">
            <a:spAutoFit/>
          </a:bodyPr>
          <a:lstStyle/>
          <a:p>
            <a:r>
              <a:rPr lang="en-GB" dirty="0"/>
              <a:t>Image by </a:t>
            </a:r>
            <a:r>
              <a:rPr lang="en-GB" dirty="0">
                <a:hlinkClick r:id="rId4"/>
              </a:rPr>
              <a:t>David Mark</a:t>
            </a:r>
            <a:r>
              <a:rPr lang="en-GB" dirty="0"/>
              <a:t> from </a:t>
            </a:r>
            <a:r>
              <a:rPr lang="en-GB" dirty="0" err="1">
                <a:hlinkClick r:id="rId5"/>
              </a:rPr>
              <a:t>Pixabay</a:t>
            </a:r>
            <a:endParaRPr lang="en-GB" dirty="0"/>
          </a:p>
          <a:p>
            <a:endParaRPr lang="en-GB" dirty="0"/>
          </a:p>
        </p:txBody>
      </p:sp>
    </p:spTree>
    <p:extLst>
      <p:ext uri="{BB962C8B-B14F-4D97-AF65-F5344CB8AC3E}">
        <p14:creationId xmlns:p14="http://schemas.microsoft.com/office/powerpoint/2010/main" val="482880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6E5A6-2196-8F47-D3C7-2334DADCD98C}"/>
              </a:ext>
            </a:extLst>
          </p:cNvPr>
          <p:cNvSpPr>
            <a:spLocks noGrp="1"/>
          </p:cNvSpPr>
          <p:nvPr>
            <p:ph type="title"/>
          </p:nvPr>
        </p:nvSpPr>
        <p:spPr/>
        <p:txBody>
          <a:bodyPr/>
          <a:lstStyle/>
          <a:p>
            <a:r>
              <a:rPr lang="en-GB" dirty="0"/>
              <a:t>Conclusions?</a:t>
            </a:r>
          </a:p>
        </p:txBody>
      </p:sp>
      <p:sp>
        <p:nvSpPr>
          <p:cNvPr id="3" name="Text Placeholder 2">
            <a:extLst>
              <a:ext uri="{FF2B5EF4-FFF2-40B4-BE49-F238E27FC236}">
                <a16:creationId xmlns:a16="http://schemas.microsoft.com/office/drawing/2014/main" id="{99F56FED-A949-D021-C93F-BC15A2108C33}"/>
              </a:ext>
              <a:ext uri="{C183D7F6-B498-43B3-948B-1728B52AA6E4}">
                <adec:decorative xmlns:adec="http://schemas.microsoft.com/office/drawing/2017/decorative" val="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92175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901D-0498-0848-3524-D6582C15E567}"/>
              </a:ext>
            </a:extLst>
          </p:cNvPr>
          <p:cNvSpPr>
            <a:spLocks noGrp="1"/>
          </p:cNvSpPr>
          <p:nvPr>
            <p:ph type="title"/>
          </p:nvPr>
        </p:nvSpPr>
        <p:spPr/>
        <p:txBody>
          <a:bodyPr/>
          <a:lstStyle/>
          <a:p>
            <a:r>
              <a:rPr lang="en-GB" dirty="0"/>
              <a:t>The Policy Framework’s conclusions: 1</a:t>
            </a:r>
          </a:p>
        </p:txBody>
      </p:sp>
      <p:sp>
        <p:nvSpPr>
          <p:cNvPr id="3" name="Content Placeholder 2">
            <a:extLst>
              <a:ext uri="{FF2B5EF4-FFF2-40B4-BE49-F238E27FC236}">
                <a16:creationId xmlns:a16="http://schemas.microsoft.com/office/drawing/2014/main" id="{75803C3A-95F9-126F-32F2-93DD8E2F031C}"/>
              </a:ext>
            </a:extLst>
          </p:cNvPr>
          <p:cNvSpPr>
            <a:spLocks noGrp="1"/>
          </p:cNvSpPr>
          <p:nvPr>
            <p:ph idx="1"/>
          </p:nvPr>
        </p:nvSpPr>
        <p:spPr/>
        <p:txBody>
          <a:bodyPr/>
          <a:lstStyle/>
          <a:p>
            <a:r>
              <a:rPr lang="en-GB" sz="3200" dirty="0"/>
              <a:t>Christians should be concerned with the welfare of both those working in farming and the animals</a:t>
            </a:r>
          </a:p>
          <a:p>
            <a:r>
              <a:rPr lang="en-GB" sz="3200" dirty="0"/>
              <a:t>Christians should seek to source their food from businesses that promote flourishing of both workers and animals – and be prepared to pay a fair price for it</a:t>
            </a:r>
          </a:p>
          <a:p>
            <a:r>
              <a:rPr lang="en-GB" sz="3200" dirty="0"/>
              <a:t>A move towards buying fewer animal products from higher welfare sources would promote such flourishing</a:t>
            </a:r>
          </a:p>
          <a:p>
            <a:endParaRPr lang="en-GB" dirty="0"/>
          </a:p>
        </p:txBody>
      </p:sp>
    </p:spTree>
    <p:extLst>
      <p:ext uri="{BB962C8B-B14F-4D97-AF65-F5344CB8AC3E}">
        <p14:creationId xmlns:p14="http://schemas.microsoft.com/office/powerpoint/2010/main" val="1480101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901D-0498-0848-3524-D6582C15E567}"/>
              </a:ext>
            </a:extLst>
          </p:cNvPr>
          <p:cNvSpPr>
            <a:spLocks noGrp="1"/>
          </p:cNvSpPr>
          <p:nvPr>
            <p:ph type="title"/>
          </p:nvPr>
        </p:nvSpPr>
        <p:spPr/>
        <p:txBody>
          <a:bodyPr/>
          <a:lstStyle/>
          <a:p>
            <a:r>
              <a:rPr lang="en-GB" dirty="0"/>
              <a:t>The Policy Framework’s conclusions: 2</a:t>
            </a:r>
          </a:p>
        </p:txBody>
      </p:sp>
      <p:sp>
        <p:nvSpPr>
          <p:cNvPr id="3" name="Content Placeholder 2">
            <a:extLst>
              <a:ext uri="{FF2B5EF4-FFF2-40B4-BE49-F238E27FC236}">
                <a16:creationId xmlns:a16="http://schemas.microsoft.com/office/drawing/2014/main" id="{75803C3A-95F9-126F-32F2-93DD8E2F031C}"/>
              </a:ext>
            </a:extLst>
          </p:cNvPr>
          <p:cNvSpPr>
            <a:spLocks noGrp="1"/>
          </p:cNvSpPr>
          <p:nvPr>
            <p:ph idx="1"/>
          </p:nvPr>
        </p:nvSpPr>
        <p:spPr/>
        <p:txBody>
          <a:bodyPr>
            <a:normAutofit/>
          </a:bodyPr>
          <a:lstStyle/>
          <a:p>
            <a:pPr marL="0" indent="0">
              <a:buNone/>
            </a:pPr>
            <a:r>
              <a:rPr lang="en-GB" sz="3200" dirty="0"/>
              <a:t>Christians should promote changes in treatment of animals:</a:t>
            </a:r>
          </a:p>
          <a:p>
            <a:r>
              <a:rPr lang="en-GB" sz="3200" dirty="0"/>
              <a:t>Reduction of mutilations</a:t>
            </a:r>
          </a:p>
          <a:p>
            <a:r>
              <a:rPr lang="en-GB" sz="3200" dirty="0"/>
              <a:t>Support longer maternal care</a:t>
            </a:r>
          </a:p>
          <a:p>
            <a:r>
              <a:rPr lang="en-GB" sz="3200" dirty="0"/>
              <a:t>Longer life spans</a:t>
            </a:r>
          </a:p>
          <a:p>
            <a:r>
              <a:rPr lang="en-GB" sz="3200" dirty="0"/>
              <a:t>Breeding that does not prioritise production over flourishing</a:t>
            </a:r>
          </a:p>
          <a:p>
            <a:endParaRPr lang="en-GB" sz="3200" dirty="0"/>
          </a:p>
        </p:txBody>
      </p:sp>
    </p:spTree>
    <p:extLst>
      <p:ext uri="{BB962C8B-B14F-4D97-AF65-F5344CB8AC3E}">
        <p14:creationId xmlns:p14="http://schemas.microsoft.com/office/powerpoint/2010/main" val="64943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901D-0498-0848-3524-D6582C15E567}"/>
              </a:ext>
            </a:extLst>
          </p:cNvPr>
          <p:cNvSpPr>
            <a:spLocks noGrp="1"/>
          </p:cNvSpPr>
          <p:nvPr>
            <p:ph type="title"/>
          </p:nvPr>
        </p:nvSpPr>
        <p:spPr/>
        <p:txBody>
          <a:bodyPr/>
          <a:lstStyle/>
          <a:p>
            <a:r>
              <a:rPr lang="en-GB" dirty="0"/>
              <a:t>Other sources</a:t>
            </a:r>
          </a:p>
        </p:txBody>
      </p:sp>
      <p:sp>
        <p:nvSpPr>
          <p:cNvPr id="3" name="Content Placeholder 2">
            <a:extLst>
              <a:ext uri="{FF2B5EF4-FFF2-40B4-BE49-F238E27FC236}">
                <a16:creationId xmlns:a16="http://schemas.microsoft.com/office/drawing/2014/main" id="{75803C3A-95F9-126F-32F2-93DD8E2F031C}"/>
              </a:ext>
            </a:extLst>
          </p:cNvPr>
          <p:cNvSpPr>
            <a:spLocks noGrp="1"/>
          </p:cNvSpPr>
          <p:nvPr>
            <p:ph idx="1"/>
          </p:nvPr>
        </p:nvSpPr>
        <p:spPr/>
        <p:txBody>
          <a:bodyPr/>
          <a:lstStyle/>
          <a:p>
            <a:r>
              <a:rPr lang="en-GB" sz="3200" dirty="0"/>
              <a:t>Bauckham, Richard (2002) ‘Joining Creation’s Praise of God.’ </a:t>
            </a:r>
            <a:r>
              <a:rPr lang="en-GB" sz="3200" i="1" dirty="0"/>
              <a:t>Ecotheology </a:t>
            </a:r>
            <a:r>
              <a:rPr lang="en-GB" sz="3200" dirty="0"/>
              <a:t>7:45-59.</a:t>
            </a:r>
          </a:p>
          <a:p>
            <a:r>
              <a:rPr lang="en-GB" sz="3200" dirty="0"/>
              <a:t>Clough, David L.  </a:t>
            </a:r>
            <a:r>
              <a:rPr lang="en-GB" sz="3200" i="1" dirty="0"/>
              <a:t>On Animals: Volume I: Systematic Theology: 1</a:t>
            </a:r>
            <a:r>
              <a:rPr lang="en-GB" sz="3200" dirty="0"/>
              <a:t> (London &amp; New York: </a:t>
            </a:r>
            <a:r>
              <a:rPr lang="en-GB" sz="3200" dirty="0" err="1"/>
              <a:t>T&amp;T</a:t>
            </a:r>
            <a:r>
              <a:rPr lang="en-GB" sz="3200" dirty="0"/>
              <a:t> Clark, 2011)</a:t>
            </a:r>
            <a:endParaRPr lang="en-GB" sz="3200" i="1" dirty="0"/>
          </a:p>
          <a:p>
            <a:r>
              <a:rPr lang="en-GB" sz="3200" dirty="0"/>
              <a:t>Clough, David L.  </a:t>
            </a:r>
            <a:r>
              <a:rPr lang="en-GB" sz="3200" i="1" dirty="0"/>
              <a:t>On Animals: Volume 2: Theological Ethics: 1</a:t>
            </a:r>
            <a:r>
              <a:rPr lang="en-GB" sz="3200" dirty="0"/>
              <a:t> (London &amp; New York: </a:t>
            </a:r>
            <a:r>
              <a:rPr lang="en-GB" sz="3200" dirty="0" err="1"/>
              <a:t>T&amp;T</a:t>
            </a:r>
            <a:r>
              <a:rPr lang="en-GB" sz="3200" dirty="0"/>
              <a:t> Clark, 2018)</a:t>
            </a:r>
            <a:endParaRPr lang="en-GB" sz="3200" i="1" dirty="0"/>
          </a:p>
          <a:p>
            <a:r>
              <a:rPr lang="en-GB" sz="3200" dirty="0"/>
              <a:t>Fretheim, Terence E. (1987) ‘Nature’s Praise of God In The Psalms.’ </a:t>
            </a:r>
            <a:r>
              <a:rPr lang="en-GB" sz="3200" i="1" dirty="0"/>
              <a:t>Ex </a:t>
            </a:r>
            <a:r>
              <a:rPr lang="en-GB" sz="3200" i="1" dirty="0" err="1"/>
              <a:t>Auditu</a:t>
            </a:r>
            <a:r>
              <a:rPr lang="en-GB" sz="3200" i="1" dirty="0"/>
              <a:t> </a:t>
            </a:r>
            <a:r>
              <a:rPr lang="en-GB" sz="3200" dirty="0"/>
              <a:t>3:16-30.</a:t>
            </a:r>
          </a:p>
          <a:p>
            <a:endParaRPr lang="en-GB" dirty="0"/>
          </a:p>
          <a:p>
            <a:endParaRPr lang="en-GB" dirty="0"/>
          </a:p>
          <a:p>
            <a:endParaRPr lang="en-GB" dirty="0"/>
          </a:p>
        </p:txBody>
      </p:sp>
    </p:spTree>
    <p:extLst>
      <p:ext uri="{BB962C8B-B14F-4D97-AF65-F5344CB8AC3E}">
        <p14:creationId xmlns:p14="http://schemas.microsoft.com/office/powerpoint/2010/main" val="217851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A85D-53F5-142A-64A5-A2C79E10FD67}"/>
              </a:ext>
            </a:extLst>
          </p:cNvPr>
          <p:cNvSpPr>
            <a:spLocks noGrp="1"/>
          </p:cNvSpPr>
          <p:nvPr>
            <p:ph type="title"/>
          </p:nvPr>
        </p:nvSpPr>
        <p:spPr/>
        <p:txBody>
          <a:bodyPr/>
          <a:lstStyle/>
          <a:p>
            <a:r>
              <a:rPr lang="en-GB" dirty="0"/>
              <a:t>Project: The </a:t>
            </a:r>
            <a:r>
              <a:rPr lang="en-GB" dirty="0">
                <a:solidFill>
                  <a:srgbClr val="FF0000"/>
                </a:solidFill>
              </a:rPr>
              <a:t>C</a:t>
            </a:r>
            <a:r>
              <a:rPr lang="en-GB" dirty="0"/>
              <a:t>hristian </a:t>
            </a:r>
            <a:r>
              <a:rPr lang="en-GB" dirty="0">
                <a:solidFill>
                  <a:srgbClr val="FF0000"/>
                </a:solidFill>
              </a:rPr>
              <a:t>E</a:t>
            </a:r>
            <a:r>
              <a:rPr lang="en-GB" dirty="0"/>
              <a:t>thics of </a:t>
            </a:r>
            <a:r>
              <a:rPr lang="en-GB" dirty="0">
                <a:solidFill>
                  <a:srgbClr val="FF0000"/>
                </a:solidFill>
              </a:rPr>
              <a:t>F</a:t>
            </a:r>
            <a:r>
              <a:rPr lang="en-GB" dirty="0"/>
              <a:t>armed </a:t>
            </a:r>
            <a:r>
              <a:rPr lang="en-GB" dirty="0">
                <a:solidFill>
                  <a:srgbClr val="FF0000"/>
                </a:solidFill>
              </a:rPr>
              <a:t>A</a:t>
            </a:r>
            <a:r>
              <a:rPr lang="en-GB" dirty="0"/>
              <a:t>nimal </a:t>
            </a:r>
            <a:r>
              <a:rPr lang="en-GB" dirty="0">
                <a:solidFill>
                  <a:srgbClr val="FF0000"/>
                </a:solidFill>
              </a:rPr>
              <a:t>W</a:t>
            </a:r>
            <a:r>
              <a:rPr lang="en-GB" dirty="0"/>
              <a:t>elfare</a:t>
            </a:r>
          </a:p>
        </p:txBody>
      </p:sp>
      <p:pic>
        <p:nvPicPr>
          <p:cNvPr id="4" name="Picture 3">
            <a:extLst>
              <a:ext uri="{FF2B5EF4-FFF2-40B4-BE49-F238E27FC236}">
                <a16:creationId xmlns:a16="http://schemas.microsoft.com/office/drawing/2014/main" id="{3EDA6791-21A9-E616-58B3-6712B5534A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99" y="1628756"/>
            <a:ext cx="4057650" cy="2016859"/>
          </a:xfrm>
          <a:prstGeom prst="rect">
            <a:avLst/>
          </a:prstGeom>
        </p:spPr>
      </p:pic>
      <p:sp>
        <p:nvSpPr>
          <p:cNvPr id="3" name="Content Placeholder 2">
            <a:extLst>
              <a:ext uri="{FF2B5EF4-FFF2-40B4-BE49-F238E27FC236}">
                <a16:creationId xmlns:a16="http://schemas.microsoft.com/office/drawing/2014/main" id="{2341D7C0-9F89-765F-CE7E-D4DDF2BE5914}"/>
              </a:ext>
            </a:extLst>
          </p:cNvPr>
          <p:cNvSpPr>
            <a:spLocks noGrp="1"/>
          </p:cNvSpPr>
          <p:nvPr>
            <p:ph sz="half" idx="1"/>
          </p:nvPr>
        </p:nvSpPr>
        <p:spPr>
          <a:xfrm>
            <a:off x="586147" y="3583680"/>
            <a:ext cx="6518275" cy="2854326"/>
          </a:xfrm>
        </p:spPr>
        <p:txBody>
          <a:bodyPr>
            <a:normAutofit/>
          </a:bodyPr>
          <a:lstStyle/>
          <a:p>
            <a:pPr>
              <a:spcAft>
                <a:spcPts val="1200"/>
              </a:spcAft>
            </a:pPr>
            <a:r>
              <a:rPr lang="en-GB" sz="3200" dirty="0"/>
              <a:t>Policy Framework, 2020</a:t>
            </a:r>
          </a:p>
          <a:p>
            <a:pPr>
              <a:spcAft>
                <a:spcPts val="1200"/>
              </a:spcAft>
            </a:pPr>
            <a:r>
              <a:rPr lang="en-GB" sz="3200" dirty="0"/>
              <a:t>Argues all creatures praise God in their flourishing</a:t>
            </a:r>
          </a:p>
          <a:p>
            <a:pPr>
              <a:spcAft>
                <a:spcPts val="1200"/>
              </a:spcAft>
            </a:pPr>
            <a:r>
              <a:rPr lang="en-GB" sz="3200" dirty="0"/>
              <a:t>Evaluates current UK farming practices in light of flourishing</a:t>
            </a:r>
          </a:p>
        </p:txBody>
      </p:sp>
      <p:pic>
        <p:nvPicPr>
          <p:cNvPr id="8" name="Content Placeholder 4">
            <a:hlinkClick r:id="rId4"/>
            <a:extLst>
              <a:ext uri="{FF2B5EF4-FFF2-40B4-BE49-F238E27FC236}">
                <a16:creationId xmlns:a16="http://schemas.microsoft.com/office/drawing/2014/main" id="{F3A196A4-1437-7E26-FD2C-531A820B63DE}"/>
              </a:ext>
              <a:ext uri="{C183D7F6-B498-43B3-948B-1728B52AA6E4}">
                <adec:decorative xmlns:adec="http://schemas.microsoft.com/office/drawing/2017/decorative" val="1"/>
              </a:ext>
            </a:extLst>
          </p:cNvPr>
          <p:cNvPicPr>
            <a:picLocks noGrp="1" noChangeAspect="1"/>
          </p:cNvPicPr>
          <p:nvPr>
            <p:ph sz="half" idx="2"/>
          </p:nvPr>
        </p:nvPicPr>
        <p:blipFill>
          <a:blip r:embed="rId5"/>
          <a:stretch>
            <a:fillRect/>
          </a:stretch>
        </p:blipFill>
        <p:spPr>
          <a:xfrm>
            <a:off x="7788913" y="1257464"/>
            <a:ext cx="3816940" cy="5394545"/>
          </a:xfrm>
          <a:prstGeom prst="rect">
            <a:avLst/>
          </a:prstGeom>
        </p:spPr>
      </p:pic>
    </p:spTree>
    <p:extLst>
      <p:ext uri="{BB962C8B-B14F-4D97-AF65-F5344CB8AC3E}">
        <p14:creationId xmlns:p14="http://schemas.microsoft.com/office/powerpoint/2010/main" val="256736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714C5-1570-ED9E-9A4B-2A079D3CF236}"/>
              </a:ext>
            </a:extLst>
          </p:cNvPr>
          <p:cNvSpPr>
            <a:spLocks noGrp="1"/>
          </p:cNvSpPr>
          <p:nvPr>
            <p:ph type="title"/>
          </p:nvPr>
        </p:nvSpPr>
        <p:spPr>
          <a:xfrm>
            <a:off x="6513788" y="365127"/>
            <a:ext cx="4840010" cy="1807305"/>
          </a:xfrm>
        </p:spPr>
        <p:txBody>
          <a:bodyPr>
            <a:normAutofit/>
          </a:bodyPr>
          <a:lstStyle/>
          <a:p>
            <a:r>
              <a:rPr lang="en-GB" sz="4100" dirty="0"/>
              <a:t>Why should Christians be concerned with this topic?</a:t>
            </a:r>
          </a:p>
        </p:txBody>
      </p:sp>
      <p:pic>
        <p:nvPicPr>
          <p:cNvPr id="5" name="Picture 4">
            <a:extLst>
              <a:ext uri="{FF2B5EF4-FFF2-40B4-BE49-F238E27FC236}">
                <a16:creationId xmlns:a16="http://schemas.microsoft.com/office/drawing/2014/main" id="{166426DF-DF73-4D12-8A18-CB78FA01088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280" r="18829"/>
          <a:stretch/>
        </p:blipFill>
        <p:spPr>
          <a:xfrm>
            <a:off x="-120515"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0F61A7D-732D-B7D2-ADB3-49ED67847001}"/>
              </a:ext>
            </a:extLst>
          </p:cNvPr>
          <p:cNvSpPr>
            <a:spLocks noGrp="1"/>
          </p:cNvSpPr>
          <p:nvPr>
            <p:ph idx="1"/>
          </p:nvPr>
        </p:nvSpPr>
        <p:spPr>
          <a:xfrm>
            <a:off x="5875520" y="2391168"/>
            <a:ext cx="6116549" cy="4367541"/>
          </a:xfrm>
        </p:spPr>
        <p:txBody>
          <a:bodyPr>
            <a:normAutofit/>
          </a:bodyPr>
          <a:lstStyle/>
          <a:p>
            <a:r>
              <a:rPr lang="en-GB" dirty="0"/>
              <a:t>Christians eat farmed animals and their products</a:t>
            </a:r>
          </a:p>
          <a:p>
            <a:r>
              <a:rPr lang="en-GB" dirty="0"/>
              <a:t>Christians believe in a God who wills the flourishing of all creatures</a:t>
            </a:r>
          </a:p>
          <a:p>
            <a:r>
              <a:rPr lang="en-GB" dirty="0"/>
              <a:t>Farmed animals, like wild animals, are creatures of God, and together comprise 24 x mass of all wild animals</a:t>
            </a:r>
          </a:p>
          <a:p>
            <a:r>
              <a:rPr lang="en-GB" dirty="0"/>
              <a:t>This is tied up with other important issues such as carbon footprint/climate crisis</a:t>
            </a:r>
          </a:p>
          <a:p>
            <a:pPr marL="0" indent="0">
              <a:buNone/>
            </a:pPr>
            <a:endParaRPr lang="en-GB" sz="2000" dirty="0"/>
          </a:p>
        </p:txBody>
      </p:sp>
      <p:sp>
        <p:nvSpPr>
          <p:cNvPr id="6" name="TextBox 5">
            <a:extLst>
              <a:ext uri="{FF2B5EF4-FFF2-40B4-BE49-F238E27FC236}">
                <a16:creationId xmlns:a16="http://schemas.microsoft.com/office/drawing/2014/main" id="{75D6FC9C-C2F7-7C5C-2B26-C2650EF2C0C9}"/>
              </a:ext>
              <a:ext uri="{C183D7F6-B498-43B3-948B-1728B52AA6E4}">
                <adec:decorative xmlns:adec="http://schemas.microsoft.com/office/drawing/2017/decorative" val="1"/>
              </a:ext>
            </a:extLst>
          </p:cNvPr>
          <p:cNvSpPr txBox="1"/>
          <p:nvPr/>
        </p:nvSpPr>
        <p:spPr>
          <a:xfrm>
            <a:off x="8658033" y="6435543"/>
            <a:ext cx="3432478" cy="646331"/>
          </a:xfrm>
          <a:prstGeom prst="rect">
            <a:avLst/>
          </a:prstGeom>
          <a:noFill/>
        </p:spPr>
        <p:txBody>
          <a:bodyPr wrap="none" rtlCol="0">
            <a:spAutoFit/>
          </a:bodyPr>
          <a:lstStyle/>
          <a:p>
            <a:r>
              <a:rPr lang="en-GB" dirty="0"/>
              <a:t>Image by </a:t>
            </a:r>
            <a:r>
              <a:rPr lang="en-GB" dirty="0">
                <a:hlinkClick r:id="rId4"/>
              </a:rPr>
              <a:t>David Mark</a:t>
            </a:r>
            <a:r>
              <a:rPr lang="en-GB" dirty="0"/>
              <a:t> from </a:t>
            </a:r>
            <a:r>
              <a:rPr lang="en-GB" dirty="0" err="1">
                <a:hlinkClick r:id="rId5"/>
              </a:rPr>
              <a:t>Pixabay</a:t>
            </a:r>
            <a:endParaRPr lang="en-GB" dirty="0"/>
          </a:p>
          <a:p>
            <a:endParaRPr lang="en-GB" dirty="0"/>
          </a:p>
        </p:txBody>
      </p:sp>
    </p:spTree>
    <p:extLst>
      <p:ext uri="{BB962C8B-B14F-4D97-AF65-F5344CB8AC3E}">
        <p14:creationId xmlns:p14="http://schemas.microsoft.com/office/powerpoint/2010/main" val="317002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D4FADFA-54F9-5BD8-B28E-DEE0E0541D48}"/>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t="36063" r="1" b="31365"/>
          <a:stretch/>
        </p:blipFill>
        <p:spPr>
          <a:xfrm>
            <a:off x="4883027"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a:extLst>
              <a:ext uri="{FF2B5EF4-FFF2-40B4-BE49-F238E27FC236}">
                <a16:creationId xmlns:a16="http://schemas.microsoft.com/office/drawing/2014/main" id="{3EDA6791-21A9-E616-58B3-6712B5534AFF}"/>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7459" r="-2" b="-2"/>
          <a:stretch/>
        </p:blipFill>
        <p:spPr>
          <a:xfrm>
            <a:off x="4883027"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BD2A85D-53F5-142A-64A5-A2C79E10FD67}"/>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dirty="0"/>
              <a:t>Biblical themes concerning non-human creation</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41D7C0-9F89-765F-CE7E-D4DDF2BE5914}"/>
              </a:ext>
            </a:extLst>
          </p:cNvPr>
          <p:cNvSpPr>
            <a:spLocks noGrp="1"/>
          </p:cNvSpPr>
          <p:nvPr>
            <p:ph sz="half" idx="1"/>
          </p:nvPr>
        </p:nvSpPr>
        <p:spPr>
          <a:xfrm>
            <a:off x="448056" y="2512611"/>
            <a:ext cx="4832803" cy="3664351"/>
          </a:xfrm>
        </p:spPr>
        <p:txBody>
          <a:bodyPr vert="horz" lIns="91440" tIns="45720" rIns="91440" bIns="45720" rtlCol="0">
            <a:normAutofit/>
          </a:bodyPr>
          <a:lstStyle/>
          <a:p>
            <a:pPr>
              <a:spcAft>
                <a:spcPts val="1200"/>
              </a:spcAft>
            </a:pPr>
            <a:r>
              <a:rPr lang="en-US" sz="3200" dirty="0"/>
              <a:t>God creates all creatures </a:t>
            </a:r>
          </a:p>
          <a:p>
            <a:pPr>
              <a:spcAft>
                <a:spcPts val="1200"/>
              </a:spcAft>
            </a:pPr>
            <a:r>
              <a:rPr lang="en-US" sz="3200" dirty="0"/>
              <a:t>All creation praising God</a:t>
            </a:r>
          </a:p>
          <a:p>
            <a:pPr>
              <a:spcAft>
                <a:spcPts val="1200"/>
              </a:spcAft>
            </a:pPr>
            <a:r>
              <a:rPr lang="en-US" sz="3200" dirty="0"/>
              <a:t>God’s covenant with all creatures</a:t>
            </a:r>
          </a:p>
          <a:p>
            <a:pPr>
              <a:spcAft>
                <a:spcPts val="1200"/>
              </a:spcAft>
            </a:pPr>
            <a:r>
              <a:rPr lang="en-US" sz="3200" dirty="0"/>
              <a:t>Humanity’s relationship with the rest of Creation</a:t>
            </a:r>
          </a:p>
        </p:txBody>
      </p:sp>
    </p:spTree>
    <p:extLst>
      <p:ext uri="{BB962C8B-B14F-4D97-AF65-F5344CB8AC3E}">
        <p14:creationId xmlns:p14="http://schemas.microsoft.com/office/powerpoint/2010/main" val="7394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37C2-4072-813C-1C2F-221CB35DC900}"/>
              </a:ext>
            </a:extLst>
          </p:cNvPr>
          <p:cNvSpPr>
            <a:spLocks noGrp="1"/>
          </p:cNvSpPr>
          <p:nvPr>
            <p:ph type="title"/>
          </p:nvPr>
        </p:nvSpPr>
        <p:spPr/>
        <p:txBody>
          <a:bodyPr/>
          <a:lstStyle/>
          <a:p>
            <a:r>
              <a:rPr lang="en-GB" dirty="0"/>
              <a:t>Biblical texts</a:t>
            </a:r>
          </a:p>
        </p:txBody>
      </p:sp>
      <p:sp>
        <p:nvSpPr>
          <p:cNvPr id="3" name="Content Placeholder 2">
            <a:extLst>
              <a:ext uri="{FF2B5EF4-FFF2-40B4-BE49-F238E27FC236}">
                <a16:creationId xmlns:a16="http://schemas.microsoft.com/office/drawing/2014/main" id="{EECB792A-1B6A-FCCF-248D-D604E85234C8}"/>
              </a:ext>
            </a:extLst>
          </p:cNvPr>
          <p:cNvSpPr>
            <a:spLocks noGrp="1"/>
          </p:cNvSpPr>
          <p:nvPr>
            <p:ph sz="half" idx="1"/>
          </p:nvPr>
        </p:nvSpPr>
        <p:spPr>
          <a:xfrm>
            <a:off x="838200" y="1609726"/>
            <a:ext cx="5181600" cy="4351338"/>
          </a:xfrm>
        </p:spPr>
        <p:txBody>
          <a:bodyPr/>
          <a:lstStyle/>
          <a:p>
            <a:r>
              <a:rPr lang="en-GB" sz="3200" dirty="0"/>
              <a:t>Creation is God’s and is very good (Gen 1)</a:t>
            </a:r>
          </a:p>
          <a:p>
            <a:r>
              <a:rPr lang="en-GB" sz="3200" dirty="0"/>
              <a:t>God continues to sustain all creatures (Ps 84.3; 104; Matt 10.29)</a:t>
            </a:r>
          </a:p>
          <a:p>
            <a:pPr>
              <a:defRPr/>
            </a:pPr>
            <a:r>
              <a:rPr lang="en-GB" sz="3200" dirty="0">
                <a:solidFill>
                  <a:prstClr val="black"/>
                </a:solidFill>
                <a:latin typeface="Calibri" panose="020F0502020204030204"/>
              </a:rPr>
              <a:t>Creation responds to God (Ps 65.12-13)</a:t>
            </a:r>
          </a:p>
          <a:p>
            <a:pPr marL="0" indent="0">
              <a:buNone/>
            </a:pPr>
            <a:endParaRPr lang="en-GB" dirty="0"/>
          </a:p>
        </p:txBody>
      </p:sp>
      <p:sp>
        <p:nvSpPr>
          <p:cNvPr id="4" name="Content Placeholder 3">
            <a:extLst>
              <a:ext uri="{FF2B5EF4-FFF2-40B4-BE49-F238E27FC236}">
                <a16:creationId xmlns:a16="http://schemas.microsoft.com/office/drawing/2014/main" id="{19D2620F-B9C8-B0F3-A99D-7DA1E3D29CFA}"/>
              </a:ext>
            </a:extLst>
          </p:cNvPr>
          <p:cNvSpPr>
            <a:spLocks noGrp="1"/>
          </p:cNvSpPr>
          <p:nvPr>
            <p:ph sz="half" idx="2"/>
          </p:nvPr>
        </p:nvSpPr>
        <p:spPr>
          <a:xfrm>
            <a:off x="6172200" y="1609726"/>
            <a:ext cx="5181600" cy="4351338"/>
          </a:xfrm>
        </p:spPr>
        <p:txBody>
          <a:bodyPr>
            <a:normAutofit/>
          </a:bodyPr>
          <a:lstStyle/>
          <a:p>
            <a:r>
              <a:rPr lang="en-GB" sz="3200" dirty="0"/>
              <a:t>All creation is called to praise God (Ps 96.11-12; 103.22; 148)</a:t>
            </a:r>
          </a:p>
        </p:txBody>
      </p:sp>
      <p:pic>
        <p:nvPicPr>
          <p:cNvPr id="6" name="Picture 5">
            <a:extLst>
              <a:ext uri="{FF2B5EF4-FFF2-40B4-BE49-F238E27FC236}">
                <a16:creationId xmlns:a16="http://schemas.microsoft.com/office/drawing/2014/main" id="{D5F63EA7-E728-64CB-2732-97F1761157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905" y="3064947"/>
            <a:ext cx="4590190" cy="3069690"/>
          </a:xfrm>
          <a:prstGeom prst="rect">
            <a:avLst/>
          </a:prstGeom>
        </p:spPr>
      </p:pic>
      <p:sp>
        <p:nvSpPr>
          <p:cNvPr id="7" name="TextBox 6">
            <a:extLst>
              <a:ext uri="{FF2B5EF4-FFF2-40B4-BE49-F238E27FC236}">
                <a16:creationId xmlns:a16="http://schemas.microsoft.com/office/drawing/2014/main" id="{400EE08C-BB96-8D37-DCE8-0B9FCBD0C73C}"/>
              </a:ext>
              <a:ext uri="{C183D7F6-B498-43B3-948B-1728B52AA6E4}">
                <adec:decorative xmlns:adec="http://schemas.microsoft.com/office/drawing/2017/decorative" val="1"/>
              </a:ext>
            </a:extLst>
          </p:cNvPr>
          <p:cNvSpPr txBox="1"/>
          <p:nvPr/>
        </p:nvSpPr>
        <p:spPr>
          <a:xfrm>
            <a:off x="8584962" y="6308209"/>
            <a:ext cx="5181600" cy="369332"/>
          </a:xfrm>
          <a:prstGeom prst="rect">
            <a:avLst/>
          </a:prstGeom>
          <a:noFill/>
        </p:spPr>
        <p:txBody>
          <a:bodyPr wrap="square" rtlCol="0">
            <a:spAutoFit/>
          </a:bodyPr>
          <a:lstStyle/>
          <a:p>
            <a:r>
              <a:rPr lang="en-GB" dirty="0"/>
              <a:t>Image by </a:t>
            </a:r>
            <a:r>
              <a:rPr lang="en-GB" dirty="0" err="1">
                <a:hlinkClick r:id="rId4"/>
              </a:rPr>
              <a:t>svklimkin</a:t>
            </a:r>
            <a:r>
              <a:rPr lang="en-GB" dirty="0"/>
              <a:t> from </a:t>
            </a:r>
            <a:r>
              <a:rPr lang="en-GB" dirty="0" err="1">
                <a:hlinkClick r:id="rId5"/>
              </a:rPr>
              <a:t>Pixabay</a:t>
            </a:r>
            <a:endParaRPr lang="en-GB" dirty="0"/>
          </a:p>
        </p:txBody>
      </p:sp>
    </p:spTree>
    <p:extLst>
      <p:ext uri="{BB962C8B-B14F-4D97-AF65-F5344CB8AC3E}">
        <p14:creationId xmlns:p14="http://schemas.microsoft.com/office/powerpoint/2010/main" val="135161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37C2-4072-813C-1C2F-221CB35DC900}"/>
              </a:ext>
            </a:extLst>
          </p:cNvPr>
          <p:cNvSpPr>
            <a:spLocks noGrp="1"/>
          </p:cNvSpPr>
          <p:nvPr>
            <p:ph type="title"/>
          </p:nvPr>
        </p:nvSpPr>
        <p:spPr/>
        <p:txBody>
          <a:bodyPr/>
          <a:lstStyle/>
          <a:p>
            <a:r>
              <a:rPr lang="en-GB" dirty="0"/>
              <a:t>Biblical texts</a:t>
            </a:r>
          </a:p>
        </p:txBody>
      </p:sp>
      <p:sp>
        <p:nvSpPr>
          <p:cNvPr id="3" name="Content Placeholder 2">
            <a:extLst>
              <a:ext uri="{FF2B5EF4-FFF2-40B4-BE49-F238E27FC236}">
                <a16:creationId xmlns:a16="http://schemas.microsoft.com/office/drawing/2014/main" id="{EECB792A-1B6A-FCCF-248D-D604E85234C8}"/>
              </a:ext>
            </a:extLst>
          </p:cNvPr>
          <p:cNvSpPr>
            <a:spLocks noGrp="1"/>
          </p:cNvSpPr>
          <p:nvPr>
            <p:ph sz="half" idx="1"/>
          </p:nvPr>
        </p:nvSpPr>
        <p:spPr>
          <a:xfrm>
            <a:off x="838200" y="1411288"/>
            <a:ext cx="5181600" cy="4351338"/>
          </a:xfrm>
        </p:spPr>
        <p:txBody>
          <a:bodyPr>
            <a:normAutofit lnSpcReduction="10000"/>
          </a:bodyPr>
          <a:lstStyle/>
          <a:p>
            <a:r>
              <a:rPr lang="en-GB" sz="3200" dirty="0"/>
              <a:t>Following the flood, God makes a covenant with ‘every living creature of all flesh that is on the earth’ (Gen 9.9-17)</a:t>
            </a:r>
          </a:p>
          <a:p>
            <a:r>
              <a:rPr lang="en-GB" sz="3200" dirty="0"/>
              <a:t>Indications of inclusion of the rest of Creation in God’s redemptive project (Isa 11.1-9; 65.17-25; Rom 8.18-23; Col 1.15-20; Rev 5.13</a:t>
            </a:r>
            <a:r>
              <a:rPr lang="en-GB" dirty="0"/>
              <a:t>)</a:t>
            </a:r>
          </a:p>
        </p:txBody>
      </p:sp>
      <p:sp>
        <p:nvSpPr>
          <p:cNvPr id="4" name="Content Placeholder 3">
            <a:extLst>
              <a:ext uri="{FF2B5EF4-FFF2-40B4-BE49-F238E27FC236}">
                <a16:creationId xmlns:a16="http://schemas.microsoft.com/office/drawing/2014/main" id="{19D2620F-B9C8-B0F3-A99D-7DA1E3D29CFA}"/>
              </a:ext>
            </a:extLst>
          </p:cNvPr>
          <p:cNvSpPr>
            <a:spLocks noGrp="1"/>
          </p:cNvSpPr>
          <p:nvPr>
            <p:ph sz="half" idx="2"/>
          </p:nvPr>
        </p:nvSpPr>
        <p:spPr>
          <a:xfrm>
            <a:off x="6172200" y="1411288"/>
            <a:ext cx="5181600" cy="4351338"/>
          </a:xfrm>
        </p:spPr>
        <p:txBody>
          <a:bodyPr>
            <a:normAutofit lnSpcReduction="10000"/>
          </a:bodyPr>
          <a:lstStyle/>
          <a:p>
            <a:pPr>
              <a:spcAft>
                <a:spcPts val="600"/>
              </a:spcAft>
            </a:pPr>
            <a:r>
              <a:rPr lang="en-GB" sz="3200" dirty="0"/>
              <a:t>Humanity has responsibility towards the rest of Creation (Gen 1.26-28; Ps 8.6-8): differing interpretations of ‘subdue’ and ‘have dominion’</a:t>
            </a:r>
          </a:p>
          <a:p>
            <a:r>
              <a:rPr lang="en-GB" sz="3200" dirty="0"/>
              <a:t>Guidelines for treatment of domestic animals (</a:t>
            </a:r>
            <a:r>
              <a:rPr lang="en-GB" sz="3200" dirty="0" err="1"/>
              <a:t>Deut</a:t>
            </a:r>
            <a:r>
              <a:rPr lang="en-GB" sz="3200" dirty="0"/>
              <a:t> 5.14; 25.4)</a:t>
            </a:r>
          </a:p>
        </p:txBody>
      </p:sp>
      <p:pic>
        <p:nvPicPr>
          <p:cNvPr id="6" name="Picture 5">
            <a:extLst>
              <a:ext uri="{FF2B5EF4-FFF2-40B4-BE49-F238E27FC236}">
                <a16:creationId xmlns:a16="http://schemas.microsoft.com/office/drawing/2014/main" id="{17F1D66C-7E80-7157-34B3-CC7F06C731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938" y="4869283"/>
            <a:ext cx="2328862" cy="1939506"/>
          </a:xfrm>
          <a:prstGeom prst="rect">
            <a:avLst/>
          </a:prstGeom>
        </p:spPr>
      </p:pic>
      <p:sp>
        <p:nvSpPr>
          <p:cNvPr id="7" name="TextBox 6">
            <a:extLst>
              <a:ext uri="{FF2B5EF4-FFF2-40B4-BE49-F238E27FC236}">
                <a16:creationId xmlns:a16="http://schemas.microsoft.com/office/drawing/2014/main" id="{B1856498-1D75-E4B4-F4D4-B473597D5C0E}"/>
              </a:ext>
              <a:ext uri="{C183D7F6-B498-43B3-948B-1728B52AA6E4}">
                <adec:decorative xmlns:adec="http://schemas.microsoft.com/office/drawing/2017/decorative" val="1"/>
              </a:ext>
            </a:extLst>
          </p:cNvPr>
          <p:cNvSpPr txBox="1"/>
          <p:nvPr/>
        </p:nvSpPr>
        <p:spPr>
          <a:xfrm>
            <a:off x="-81851" y="6308207"/>
            <a:ext cx="3880549" cy="369332"/>
          </a:xfrm>
          <a:prstGeom prst="rect">
            <a:avLst/>
          </a:prstGeom>
          <a:noFill/>
        </p:spPr>
        <p:txBody>
          <a:bodyPr wrap="none" rtlCol="0">
            <a:spAutoFit/>
          </a:bodyPr>
          <a:lstStyle/>
          <a:p>
            <a:r>
              <a:rPr lang="en-GB" dirty="0"/>
              <a:t>Image by </a:t>
            </a:r>
            <a:r>
              <a:rPr lang="en-GB" dirty="0">
                <a:hlinkClick r:id="rId4"/>
              </a:rPr>
              <a:t>Sheri McFarland</a:t>
            </a:r>
            <a:r>
              <a:rPr lang="en-GB" dirty="0"/>
              <a:t> from </a:t>
            </a:r>
            <a:r>
              <a:rPr lang="en-GB" dirty="0" err="1">
                <a:hlinkClick r:id="rId5"/>
              </a:rPr>
              <a:t>Pixabay</a:t>
            </a:r>
            <a:endParaRPr lang="en-GB" dirty="0"/>
          </a:p>
        </p:txBody>
      </p:sp>
    </p:spTree>
    <p:extLst>
      <p:ext uri="{BB962C8B-B14F-4D97-AF65-F5344CB8AC3E}">
        <p14:creationId xmlns:p14="http://schemas.microsoft.com/office/powerpoint/2010/main" val="46653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AD5B7-A334-4033-4351-8A8AA2EED8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1" y="2419800"/>
            <a:ext cx="4030133" cy="2688854"/>
          </a:xfrm>
          <a:prstGeom prst="rect">
            <a:avLst/>
          </a:prstGeom>
        </p:spPr>
      </p:pic>
      <p:sp>
        <p:nvSpPr>
          <p:cNvPr id="2" name="Title 1">
            <a:extLst>
              <a:ext uri="{FF2B5EF4-FFF2-40B4-BE49-F238E27FC236}">
                <a16:creationId xmlns:a16="http://schemas.microsoft.com/office/drawing/2014/main" id="{14C3B67F-9059-A665-445D-3B460B1C005F}"/>
              </a:ext>
            </a:extLst>
          </p:cNvPr>
          <p:cNvSpPr>
            <a:spLocks noGrp="1"/>
          </p:cNvSpPr>
          <p:nvPr>
            <p:ph type="title"/>
          </p:nvPr>
        </p:nvSpPr>
        <p:spPr>
          <a:xfrm>
            <a:off x="558800" y="365127"/>
            <a:ext cx="11396133" cy="1325563"/>
          </a:xfrm>
        </p:spPr>
        <p:txBody>
          <a:bodyPr/>
          <a:lstStyle/>
          <a:p>
            <a:pPr algn="l"/>
            <a:r>
              <a:rPr lang="en-GB" dirty="0"/>
              <a:t> Treatment of livestock– what should it look like?</a:t>
            </a:r>
          </a:p>
        </p:txBody>
      </p:sp>
      <p:sp>
        <p:nvSpPr>
          <p:cNvPr id="3" name="Content Placeholder 2">
            <a:extLst>
              <a:ext uri="{FF2B5EF4-FFF2-40B4-BE49-F238E27FC236}">
                <a16:creationId xmlns:a16="http://schemas.microsoft.com/office/drawing/2014/main" id="{8F058513-0C39-E8D3-7534-3EE48546BA8C}"/>
              </a:ext>
            </a:extLst>
          </p:cNvPr>
          <p:cNvSpPr>
            <a:spLocks noGrp="1"/>
          </p:cNvSpPr>
          <p:nvPr>
            <p:ph idx="1"/>
          </p:nvPr>
        </p:nvSpPr>
        <p:spPr>
          <a:xfrm>
            <a:off x="372532" y="1690688"/>
            <a:ext cx="7366000" cy="4995307"/>
          </a:xfrm>
        </p:spPr>
        <p:txBody>
          <a:bodyPr>
            <a:normAutofit/>
          </a:bodyPr>
          <a:lstStyle/>
          <a:p>
            <a:pPr algn="l"/>
            <a:r>
              <a:rPr lang="en-GB" sz="3000" dirty="0"/>
              <a:t>‘Be fruitful and multiply’ Gen 1.22; 8.17 </a:t>
            </a:r>
          </a:p>
          <a:p>
            <a:pPr algn="l"/>
            <a:r>
              <a:rPr lang="en-GB" sz="3000" dirty="0"/>
              <a:t>Livestock to rest on sabbath (Exo 23.12; </a:t>
            </a:r>
            <a:r>
              <a:rPr lang="en-GB" sz="3000" dirty="0" err="1"/>
              <a:t>Deut</a:t>
            </a:r>
            <a:r>
              <a:rPr lang="en-GB" sz="3000" dirty="0"/>
              <a:t> 4.14)</a:t>
            </a:r>
          </a:p>
          <a:p>
            <a:pPr algn="l"/>
            <a:r>
              <a:rPr lang="en-GB" sz="3000" dirty="0" err="1"/>
              <a:t>Prov</a:t>
            </a:r>
            <a:r>
              <a:rPr lang="en-GB" sz="3000" dirty="0"/>
              <a:t> 12.10 ‘The righteous know the needs of their animals’</a:t>
            </a:r>
          </a:p>
          <a:p>
            <a:pPr algn="l"/>
            <a:r>
              <a:rPr lang="en-GB" sz="3000" dirty="0"/>
              <a:t>‘ You shall not muzzle an ox while it is treading out the grain.’ </a:t>
            </a:r>
            <a:r>
              <a:rPr lang="en-GB" sz="3000" dirty="0" err="1"/>
              <a:t>Deut</a:t>
            </a:r>
            <a:r>
              <a:rPr lang="en-GB" sz="3000" dirty="0"/>
              <a:t> 25.4 (but see 1 Cor 9.9)</a:t>
            </a:r>
          </a:p>
          <a:p>
            <a:pPr algn="l"/>
            <a:r>
              <a:rPr lang="en-GB" sz="3000" dirty="0"/>
              <a:t>Care expected from humans, not just their owners (Luke 13.15; 14.5)</a:t>
            </a:r>
          </a:p>
        </p:txBody>
      </p:sp>
      <p:sp>
        <p:nvSpPr>
          <p:cNvPr id="5" name="TextBox 4">
            <a:extLst>
              <a:ext uri="{FF2B5EF4-FFF2-40B4-BE49-F238E27FC236}">
                <a16:creationId xmlns:a16="http://schemas.microsoft.com/office/drawing/2014/main" id="{920067FD-AC4E-821E-0142-9F8F85994361}"/>
              </a:ext>
              <a:ext uri="{C183D7F6-B498-43B3-948B-1728B52AA6E4}">
                <adec:decorative xmlns:adec="http://schemas.microsoft.com/office/drawing/2017/decorative" val="1"/>
              </a:ext>
            </a:extLst>
          </p:cNvPr>
          <p:cNvSpPr txBox="1"/>
          <p:nvPr/>
        </p:nvSpPr>
        <p:spPr>
          <a:xfrm>
            <a:off x="7603067" y="6324600"/>
            <a:ext cx="6096000" cy="369332"/>
          </a:xfrm>
          <a:prstGeom prst="rect">
            <a:avLst/>
          </a:prstGeom>
          <a:noFill/>
        </p:spPr>
        <p:txBody>
          <a:bodyPr wrap="square">
            <a:spAutoFit/>
          </a:bodyPr>
          <a:lstStyle/>
          <a:p>
            <a:r>
              <a:rPr lang="en-GB" dirty="0"/>
              <a:t>Image by </a:t>
            </a:r>
            <a:r>
              <a:rPr lang="en-GB" dirty="0">
                <a:hlinkClick r:id="rId4"/>
              </a:rPr>
              <a:t>CLAUDINE </a:t>
            </a:r>
            <a:r>
              <a:rPr lang="en-GB" dirty="0" err="1">
                <a:hlinkClick r:id="rId4"/>
              </a:rPr>
              <a:t>BARGETON</a:t>
            </a:r>
            <a:r>
              <a:rPr lang="en-GB" dirty="0"/>
              <a:t> from </a:t>
            </a:r>
            <a:r>
              <a:rPr lang="en-GB" dirty="0" err="1">
                <a:hlinkClick r:id="rId5"/>
              </a:rPr>
              <a:t>Pixabay</a:t>
            </a:r>
            <a:endParaRPr lang="en-GB" dirty="0"/>
          </a:p>
        </p:txBody>
      </p:sp>
    </p:spTree>
    <p:extLst>
      <p:ext uri="{BB962C8B-B14F-4D97-AF65-F5344CB8AC3E}">
        <p14:creationId xmlns:p14="http://schemas.microsoft.com/office/powerpoint/2010/main" val="18384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B67F-9059-A665-445D-3B460B1C005F}"/>
              </a:ext>
            </a:extLst>
          </p:cNvPr>
          <p:cNvSpPr>
            <a:spLocks noGrp="1"/>
          </p:cNvSpPr>
          <p:nvPr>
            <p:ph type="title"/>
          </p:nvPr>
        </p:nvSpPr>
        <p:spPr/>
        <p:txBody>
          <a:bodyPr/>
          <a:lstStyle/>
          <a:p>
            <a:r>
              <a:rPr lang="en-GB" dirty="0"/>
              <a:t>Livestock</a:t>
            </a:r>
          </a:p>
        </p:txBody>
      </p:sp>
      <p:sp>
        <p:nvSpPr>
          <p:cNvPr id="3" name="Content Placeholder 2">
            <a:extLst>
              <a:ext uri="{FF2B5EF4-FFF2-40B4-BE49-F238E27FC236}">
                <a16:creationId xmlns:a16="http://schemas.microsoft.com/office/drawing/2014/main" id="{8F058513-0C39-E8D3-7534-3EE48546BA8C}"/>
              </a:ext>
            </a:extLst>
          </p:cNvPr>
          <p:cNvSpPr>
            <a:spLocks noGrp="1"/>
          </p:cNvSpPr>
          <p:nvPr>
            <p:ph idx="1"/>
          </p:nvPr>
        </p:nvSpPr>
        <p:spPr/>
        <p:txBody>
          <a:bodyPr>
            <a:normAutofit/>
          </a:bodyPr>
          <a:lstStyle/>
          <a:p>
            <a:pPr algn="l"/>
            <a:r>
              <a:rPr lang="en-GB" sz="3200" dirty="0"/>
              <a:t>Eschatological images</a:t>
            </a:r>
          </a:p>
          <a:p>
            <a:pPr lvl="1"/>
            <a:r>
              <a:rPr lang="en-GB" sz="3200" dirty="0"/>
              <a:t> ‘Happy will you be who sow beside every stream, who let the ox and the donkey range freely.’ (Isa 32.20)</a:t>
            </a:r>
          </a:p>
          <a:p>
            <a:pPr lvl="1"/>
            <a:r>
              <a:rPr lang="en-GB" sz="3200" dirty="0"/>
              <a:t>‘On that day your cattle will graze in broad pastures; and the oxen and donkeys that till the ground will eat silage, which has been winnowed with shovel and fork.’ (Isa 30.23-4)</a:t>
            </a:r>
          </a:p>
        </p:txBody>
      </p:sp>
    </p:spTree>
    <p:extLst>
      <p:ext uri="{BB962C8B-B14F-4D97-AF65-F5344CB8AC3E}">
        <p14:creationId xmlns:p14="http://schemas.microsoft.com/office/powerpoint/2010/main" val="3864377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231522-1ddb-49c7-973e-7f8a227ab746">
      <Terms xmlns="http://schemas.microsoft.com/office/infopath/2007/PartnerControls"/>
    </lcf76f155ced4ddcb4097134ff3c332f>
    <TaxCatchAll xmlns="2450a831-3a9d-4e0b-bbb4-d40fb62fbd2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CBBE34A2EF9B4AB58CFC648DA671AA" ma:contentTypeVersion="17" ma:contentTypeDescription="Create a new document." ma:contentTypeScope="" ma:versionID="d104780095a460afde3cd6dc5801c8c1">
  <xsd:schema xmlns:xsd="http://www.w3.org/2001/XMLSchema" xmlns:xs="http://www.w3.org/2001/XMLSchema" xmlns:p="http://schemas.microsoft.com/office/2006/metadata/properties" xmlns:ns2="12231522-1ddb-49c7-973e-7f8a227ab746" xmlns:ns3="a74e1993-af7e-46b8-be90-4f9b1db1c6e9" xmlns:ns4="2450a831-3a9d-4e0b-bbb4-d40fb62fbd2b" targetNamespace="http://schemas.microsoft.com/office/2006/metadata/properties" ma:root="true" ma:fieldsID="d31dcc1a18c6aab97f365bab7527da22" ns2:_="" ns3:_="" ns4:_="">
    <xsd:import namespace="12231522-1ddb-49c7-973e-7f8a227ab746"/>
    <xsd:import namespace="a74e1993-af7e-46b8-be90-4f9b1db1c6e9"/>
    <xsd:import namespace="2450a831-3a9d-4e0b-bbb4-d40fb62fbd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31522-1ddb-49c7-973e-7f8a227ab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507c90d-3ac7-4967-848a-ba06276b17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e1993-af7e-46b8-be90-4f9b1db1c6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50a831-3a9d-4e0b-bbb4-d40fb62fbd2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ab2af02-905a-4676-ae24-25ba4ce816fa}" ma:internalName="TaxCatchAll" ma:showField="CatchAllData" ma:web="a74e1993-af7e-46b8-be90-4f9b1db1c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1F91A7-C80B-4796-9946-CC0A453611FA}">
  <ds:schemaRefs>
    <ds:schemaRef ds:uri="http://purl.org/dc/elements/1.1/"/>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schemas.microsoft.com/office/infopath/2007/PartnerControls"/>
    <ds:schemaRef ds:uri="a74e1993-af7e-46b8-be90-4f9b1db1c6e9"/>
    <ds:schemaRef ds:uri="2450a831-3a9d-4e0b-bbb4-d40fb62fbd2b"/>
    <ds:schemaRef ds:uri="12231522-1ddb-49c7-973e-7f8a227ab746"/>
    <ds:schemaRef ds:uri="http://purl.org/dc/dcmitype/"/>
  </ds:schemaRefs>
</ds:datastoreItem>
</file>

<file path=customXml/itemProps2.xml><?xml version="1.0" encoding="utf-8"?>
<ds:datastoreItem xmlns:ds="http://schemas.openxmlformats.org/officeDocument/2006/customXml" ds:itemID="{216ED198-4BF6-4A8B-824E-FB6C87593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31522-1ddb-49c7-973e-7f8a227ab746"/>
    <ds:schemaRef ds:uri="a74e1993-af7e-46b8-be90-4f9b1db1c6e9"/>
    <ds:schemaRef ds:uri="2450a831-3a9d-4e0b-bbb4-d40fb62fbd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6EF79F-DDAB-4982-ACF3-3F595D6339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1676</TotalTime>
  <Words>3636</Words>
  <Application>Microsoft Office PowerPoint</Application>
  <PresentationFormat>Widescreen</PresentationFormat>
  <Paragraphs>238</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AvenirNext-Italic</vt:lpstr>
      <vt:lpstr>AvenirNext-Regular</vt:lpstr>
      <vt:lpstr>Calibri</vt:lpstr>
      <vt:lpstr>Calibri Light</vt:lpstr>
      <vt:lpstr>Roboto-Light</vt:lpstr>
      <vt:lpstr>Office Theme</vt:lpstr>
      <vt:lpstr>CHRISTIAN ETHICS Farmed Animal Welfare  as a case study</vt:lpstr>
      <vt:lpstr>PowerPoint Presentation</vt:lpstr>
      <vt:lpstr>Project: The Christian Ethics of Farmed Animal Welfare</vt:lpstr>
      <vt:lpstr>Why should Christians be concerned with this topic?</vt:lpstr>
      <vt:lpstr>Biblical themes concerning non-human creation</vt:lpstr>
      <vt:lpstr>Biblical texts</vt:lpstr>
      <vt:lpstr>Biblical texts</vt:lpstr>
      <vt:lpstr> Treatment of livestock– what should it look like?</vt:lpstr>
      <vt:lpstr>Livestock</vt:lpstr>
      <vt:lpstr>Treatment of livestock for sacrifice</vt:lpstr>
      <vt:lpstr>What contribution do these texts, and others like them, make to our ethical reflection on the treatment of farm animals?</vt:lpstr>
      <vt:lpstr>Christian Tradition</vt:lpstr>
      <vt:lpstr>Christian Tradition</vt:lpstr>
      <vt:lpstr>Christian Tradition</vt:lpstr>
      <vt:lpstr>Christian Tradition</vt:lpstr>
      <vt:lpstr>Contemporary reflection: Creaturely Flourishing in CEFAW Policy Framework p6:</vt:lpstr>
      <vt:lpstr>Creaturely Flourishing as giving glory to God: CEFAW policy p13:</vt:lpstr>
      <vt:lpstr>Why should Christians be concerned with this topic?</vt:lpstr>
      <vt:lpstr>Reason – economic pressures on food production</vt:lpstr>
      <vt:lpstr>Reason – economically favourable farming practices that undermine animal flourishing</vt:lpstr>
      <vt:lpstr>Reason – economically favourable farming practices that undermine animal flourishing</vt:lpstr>
      <vt:lpstr>Reason – possible to select food for some factors:</vt:lpstr>
      <vt:lpstr>Experience</vt:lpstr>
      <vt:lpstr>Why should Christians be concerned with this topic?</vt:lpstr>
      <vt:lpstr>Conclusions?</vt:lpstr>
      <vt:lpstr>The Policy Framework’s conclusions: 1</vt:lpstr>
      <vt:lpstr>The Policy Framework’s conclusions: 2</vt:lpstr>
      <vt:lpstr>Other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ETHICS – a case study</dc:title>
  <dc:creator>Cherryl Hunt</dc:creator>
  <cp:lastModifiedBy>Pasaric, Marin</cp:lastModifiedBy>
  <cp:revision>67</cp:revision>
  <dcterms:created xsi:type="dcterms:W3CDTF">2022-11-03T10:56:55Z</dcterms:created>
  <dcterms:modified xsi:type="dcterms:W3CDTF">2024-12-09T11:54:50Z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0x010100BDCBBE34A2EF9B4AB58CFC648DA671AA</vt:lpwstr>
  </property>
  <property fmtid="{D5CDD505-2E9C-101B-9397-08002B2CF9AE}" pid="3" name="MediaServiceImageTags">
    <vt:lpwstr/>
  </property>
</Properties>
</file>